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4" r:id="rId3"/>
    <p:sldId id="273" r:id="rId4"/>
    <p:sldId id="261" r:id="rId5"/>
    <p:sldId id="275" r:id="rId6"/>
    <p:sldId id="276" r:id="rId7"/>
    <p:sldId id="270" r:id="rId8"/>
    <p:sldId id="271" r:id="rId9"/>
    <p:sldId id="272" r:id="rId10"/>
    <p:sldId id="280" r:id="rId11"/>
    <p:sldId id="281" r:id="rId12"/>
    <p:sldId id="282" r:id="rId13"/>
    <p:sldId id="283" r:id="rId14"/>
    <p:sldId id="285" r:id="rId15"/>
    <p:sldId id="260" r:id="rId16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2008-2592-40D0-B307-001D8B16D5E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0A2D-9D3B-4215-BF9B-B976D2587EF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6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0A2D-9D3B-4215-BF9B-B976D2587EFE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7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28.04.2022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16015" y="2708476"/>
            <a:ext cx="3330705" cy="170216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32040" y="4797152"/>
            <a:ext cx="3111128" cy="884557"/>
          </a:xfrm>
        </p:spPr>
        <p:txBody>
          <a:bodyPr>
            <a:normAutofit fontScale="92500"/>
          </a:bodyPr>
          <a:lstStyle/>
          <a:p>
            <a:pPr algn="ctr"/>
            <a:r>
              <a:rPr lang="pl-PL" dirty="0" smtClean="0"/>
              <a:t>KOORDYNATOR    KLASTRA</a:t>
            </a:r>
          </a:p>
          <a:p>
            <a:pPr algn="ctr"/>
            <a:r>
              <a:rPr lang="pl-PL" dirty="0" smtClean="0"/>
              <a:t>MZGOK Sp. z o.o.</a:t>
            </a:r>
          </a:p>
          <a:p>
            <a:pPr algn="ctr"/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28" y="76563"/>
            <a:ext cx="216024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31604" y="404664"/>
            <a:ext cx="8688095" cy="126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indent="-1191">
              <a:spcBef>
                <a:spcPts val="45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Planowane inwestycje:</a:t>
            </a:r>
          </a:p>
          <a:p>
            <a:pPr marL="1191" indent="-1191">
              <a:spcBef>
                <a:spcPts val="450"/>
              </a:spcBef>
            </a:pPr>
            <a:endParaRPr lang="pl-PL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spcBef>
                <a:spcPts val="450"/>
              </a:spcBef>
              <a:buFont typeface="Courier New" panose="02070309020205020404" pitchFamily="49" charset="0"/>
              <a:buChar char="o"/>
            </a:pPr>
            <a:endParaRPr lang="pl-PL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pl-PL" sz="13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85635"/>
              </p:ext>
            </p:extLst>
          </p:nvPr>
        </p:nvGraphicFramePr>
        <p:xfrm>
          <a:off x="611560" y="1268760"/>
          <a:ext cx="7887164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4"/>
                <a:gridCol w="6178480"/>
              </a:tblGrid>
              <a:tr h="5277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Nr projektu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Inwestycja w Klastrze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 anchor="ctr"/>
                </a:tc>
              </a:tr>
              <a:tr h="2485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Aktywizacja terenów inwestycyjnych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6344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2</a:t>
                      </a:r>
                      <a:endParaRPr lang="pl-PL" sz="1100" b="1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Modernizacja Stacji Wodociągowej Konin-Kurów (SUW) wraz z budową pompy ciepła i instalacji fotowoltaicznych oraz modernizacją oświetlenia zewnętrznego i budowa hybrydowego systemu magazynowania energii;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607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3</a:t>
                      </a:r>
                      <a:endParaRPr lang="pl-PL" sz="1100" b="1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Poprawa efektywności energetycznej procesów technologicznych poprzez wytwarzanie i dystrybucję energii elektrycznej z OZE;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607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4</a:t>
                      </a:r>
                      <a:endParaRPr lang="pl-PL" sz="1100" b="1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 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instalacji fotowoltaicznej na terenie Oczyszczalni Ścieków Prawy Brzeg i przepompowniach zlewni prawobrzeżnej;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607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5</a:t>
                      </a:r>
                      <a:endParaRPr lang="pl-PL" sz="1100" b="1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 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instalacji fotowoltaicznej na terenie Oczyszczalni Ścieków Lewy Brzeg i przepompowniach zlewni lewobrzeżnej;  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6344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instalacji fotowoltaicznych na terenie obiektów </a:t>
                      </a:r>
                      <a:r>
                        <a:rPr lang="pl-PL" sz="1100" b="1" kern="1200" dirty="0" err="1">
                          <a:effectLst/>
                        </a:rPr>
                        <a:t>PWiK</a:t>
                      </a:r>
                      <a:r>
                        <a:rPr lang="pl-PL" sz="1100" b="1" kern="1200" dirty="0">
                          <a:effectLst/>
                        </a:rPr>
                        <a:t> wraz z budową przyłączy energetycznych SN 15 </a:t>
                      </a:r>
                      <a:r>
                        <a:rPr lang="pl-PL" sz="1100" b="1" kern="1200" dirty="0" err="1">
                          <a:effectLst/>
                        </a:rPr>
                        <a:t>kV</a:t>
                      </a:r>
                      <a:r>
                        <a:rPr lang="pl-PL" sz="1100" b="1" kern="1200" dirty="0">
                          <a:effectLst/>
                        </a:rPr>
                        <a:t> pomiędzy Stacjami Trafo 15/04 SUW, OPB, OLB oraz przyłącza </a:t>
                      </a:r>
                      <a:r>
                        <a:rPr lang="pl-PL" sz="1100" b="1" kern="1200" dirty="0" err="1">
                          <a:effectLst/>
                        </a:rPr>
                        <a:t>nN</a:t>
                      </a:r>
                      <a:r>
                        <a:rPr lang="pl-PL" sz="1100" b="1" kern="1200" dirty="0">
                          <a:effectLst/>
                        </a:rPr>
                        <a:t> 0,4 </a:t>
                      </a:r>
                      <a:r>
                        <a:rPr lang="pl-PL" sz="1100" b="1" kern="1200" dirty="0" err="1">
                          <a:effectLst/>
                        </a:rPr>
                        <a:t>kV</a:t>
                      </a:r>
                      <a:r>
                        <a:rPr lang="pl-PL" sz="1100" b="1" kern="1200" dirty="0">
                          <a:effectLst/>
                        </a:rPr>
                        <a:t> do PS 20 w Koninie;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4158" marB="0"/>
                </a:tc>
              </a:tr>
              <a:tr h="4249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regionalnej instalacji zagospodarowania osadów ściekowych z wykorzystaniem układu kogeneracyjnego na terenie OŚ Lewy Brzeg w Koninie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335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8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wiaty na osad odwodniony z instalacją fotowoltaiczną;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507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9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Przebudowa systemu ciepłowniczego miasta Konina; 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597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10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Ciepłowni Geotermalnej w Koninie;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31604" y="404664"/>
            <a:ext cx="8688095" cy="126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indent="-1191">
              <a:spcBef>
                <a:spcPts val="45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Planowane inwestycje:</a:t>
            </a:r>
          </a:p>
          <a:p>
            <a:pPr marL="1191" indent="-1191">
              <a:spcBef>
                <a:spcPts val="450"/>
              </a:spcBef>
            </a:pPr>
            <a:endParaRPr lang="pl-PL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>
              <a:spcBef>
                <a:spcPts val="450"/>
              </a:spcBef>
              <a:buFont typeface="Courier New" panose="02070309020205020404" pitchFamily="49" charset="0"/>
              <a:buChar char="o"/>
            </a:pPr>
            <a:endParaRPr lang="pl-PL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pl-PL" sz="13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34969"/>
              </p:ext>
            </p:extLst>
          </p:nvPr>
        </p:nvGraphicFramePr>
        <p:xfrm>
          <a:off x="611560" y="1484782"/>
          <a:ext cx="7848872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89"/>
                <a:gridCol w="6148483"/>
              </a:tblGrid>
              <a:tr h="342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Nr projektu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Inwestycja w Klastrze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826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11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solidFill>
                            <a:srgbClr val="FF0000"/>
                          </a:solidFill>
                          <a:effectLst/>
                        </a:rPr>
                        <a:t>Zamknięty system fermentacji  i kompostowania z dojrzewaniem na placu;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3099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12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solidFill>
                            <a:srgbClr val="FF0000"/>
                          </a:solidFill>
                          <a:effectLst/>
                        </a:rPr>
                        <a:t>Instalacja fotowoltaiczna przy MZGOK;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33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13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Pilotażowy projekt badawczy hybrydowego magazynu energii oraz unikalnych algorytmów zarządzania;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948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14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System zarzadzania i bilansowania klastra;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3099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15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Laboratorium oprogramowania, elektroniki i energoelektroniki na potrzeby klastra; 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33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16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linii średniego napięcia łącząca Klaster Energii Zielona Energia Konin Etap I, punkty </a:t>
                      </a:r>
                      <a:r>
                        <a:rPr lang="pl-PL" sz="1100" b="1" kern="1200" dirty="0" err="1">
                          <a:effectLst/>
                        </a:rPr>
                        <a:t>PWiK</a:t>
                      </a:r>
                      <a:r>
                        <a:rPr lang="pl-PL" sz="1100" b="1" kern="1200" dirty="0">
                          <a:effectLst/>
                        </a:rPr>
                        <a:t>, MPEC, Tereny inwestycyjne;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33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17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linii średniego napięcia łącząca Klaster Energii Zielona Energia Konin Etap II, MZGOK Tereny inwestycyjne;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533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Inwestycja/projekt nr 18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Budowa stacji ładowania pojazdów elektrycznych w ramach zadania "Likwidacja istniejącej oraz budowa nowej stacji paliw wraz z myjnią samochodową"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19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Infrastruktura zeroemisyjnego  transportu publicznego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20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Przebudowa węzłów i sieci ciepłowniczych w Koninie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21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Niskoemisyjne pojazdy transportu publicznego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>
                          <a:effectLst/>
                        </a:rPr>
                        <a:t>Inwestycja/projekt nr 22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200" dirty="0">
                          <a:effectLst/>
                        </a:rPr>
                        <a:t>Termomodernizacja budynku głównego </a:t>
                      </a:r>
                      <a:r>
                        <a:rPr lang="pl-PL" sz="1100" b="1" kern="1200" dirty="0" err="1">
                          <a:effectLst/>
                        </a:rPr>
                        <a:t>PGKiM</a:t>
                      </a:r>
                      <a:r>
                        <a:rPr lang="pl-PL" sz="1100" b="1" kern="1200" dirty="0">
                          <a:effectLst/>
                        </a:rPr>
                        <a:t> Sp. z o.o. przy ul. </a:t>
                      </a:r>
                      <a:r>
                        <a:rPr lang="pl-PL" sz="1100" b="1" kern="1200" dirty="0" err="1">
                          <a:effectLst/>
                        </a:rPr>
                        <a:t>M.Dąbrowskiej</a:t>
                      </a:r>
                      <a:r>
                        <a:rPr lang="pl-PL" sz="1100" b="1" kern="1200" dirty="0">
                          <a:effectLst/>
                        </a:rPr>
                        <a:t> 8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5" marR="26505" marT="415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4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95736" y="654155"/>
            <a:ext cx="45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Instalacja fotowoltaiczna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168637"/>
            <a:ext cx="73679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Budowa instalacji fotowoltaicznej - montaż paneli PV na dachach obiektów należących do MZGOK Sp. z o.o. o łącznej powierzchni 6990 m2.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lokalizacji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Lokalizacja inwestycji – Konin, ul. </a:t>
            </a:r>
            <a:r>
              <a:rPr lang="pl-PL" sz="1400" dirty="0" err="1"/>
              <a:t>Sulańska</a:t>
            </a:r>
            <a:r>
              <a:rPr lang="pl-PL" sz="1400" dirty="0"/>
              <a:t> 13. Tereny będące własnością MZGOK Sp. z o.o. Możliwość podłączenia do sieci elektroenergetycznej zapewnia znajdujące się na terenie inwestora przyłącza linii 110 </a:t>
            </a:r>
            <a:r>
              <a:rPr lang="pl-PL" sz="1400" dirty="0" err="1"/>
              <a:t>kV</a:t>
            </a:r>
            <a:r>
              <a:rPr lang="pl-PL" sz="1400" dirty="0"/>
              <a:t>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Wybór technologii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Technologia odzysku energii słonecznej z zastosowaniem modułów fotowoltaicznych o łącznej mocy 0,315 MW. Łączna powierzchnia paneli - 6990 m2. Zastosowanie ogniw fotowoltaicznych pochłaniających promienie słoneczne, które są źródłem prądu stałego, a po przetworzeniu przez falowniki skierowany będzie do sieci elektrycznej.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Produktywność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Praca </a:t>
            </a:r>
            <a:r>
              <a:rPr lang="pl-PL" sz="1400" dirty="0"/>
              <a:t>instalacji o łącznej mocy zainstalowanej 0,315 MW daje możliwości produkcji energii elektrycznej w ilości </a:t>
            </a:r>
            <a:r>
              <a:rPr lang="pl-PL" sz="1400" dirty="0" smtClean="0"/>
              <a:t>ok. </a:t>
            </a:r>
            <a:r>
              <a:rPr lang="pl-PL" sz="1400" smtClean="0"/>
              <a:t>300 </a:t>
            </a:r>
            <a:r>
              <a:rPr lang="pl-PL" sz="1400" dirty="0"/>
              <a:t>MWh rocznie.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nośnika energii</a:t>
            </a:r>
          </a:p>
          <a:p>
            <a:pPr marL="285750" indent="-285750">
              <a:spcBef>
                <a:spcPts val="601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Instalacja fotowoltaiczna jest odnawialnym źródłem energii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31" y="5526752"/>
            <a:ext cx="1164437" cy="116443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27584" y="284823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przedinwestycyjna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73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23528" y="524626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Biogazownia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odpadów zielonych 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kuchennych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63" y="5693563"/>
            <a:ext cx="1164437" cy="116443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11560" y="1047846"/>
            <a:ext cx="792088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285750">
              <a:spcBef>
                <a:spcPts val="6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</a:t>
            </a:r>
          </a:p>
          <a:p>
            <a:pPr marL="5365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Budowa instalacja do obróbki i odzysku biogazu z selektywnie zbieranych odpadów zielonych (bioodpadów) i odpadów kuchennych wraz z energetycznym wykorzystaniem pozyskanego biogazu.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36575" indent="-285750">
              <a:spcBef>
                <a:spcPts val="6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lokalizacji</a:t>
            </a:r>
          </a:p>
          <a:p>
            <a:pPr marL="536575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Lokalizacja: Konin, ul. </a:t>
            </a:r>
            <a:r>
              <a:rPr lang="pl-PL" sz="1400" dirty="0" err="1"/>
              <a:t>Sulańska</a:t>
            </a:r>
            <a:r>
              <a:rPr lang="pl-PL" sz="1400" dirty="0"/>
              <a:t> 13. Tereny będące własnością MZGOK Sp. z o.o. w bezpośrednim sąsiedztwie składowiska i kompostowni. Dostępność surowca zapewnia status RIPOK – odpady będą dostarczane z </a:t>
            </a:r>
            <a:r>
              <a:rPr lang="pl-PL" sz="1400" dirty="0" smtClean="0"/>
              <a:t>Konina i obszaru 35 </a:t>
            </a:r>
            <a:r>
              <a:rPr lang="pl-PL" sz="1400" dirty="0"/>
              <a:t>gmin. </a:t>
            </a:r>
            <a:r>
              <a:rPr lang="pl-PL" sz="1400" dirty="0" smtClean="0"/>
              <a:t> 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285750">
              <a:spcBef>
                <a:spcPts val="6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Wybór technologii</a:t>
            </a:r>
          </a:p>
          <a:p>
            <a:pPr marL="536575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Odzysk biogazu z odpadów zielonych i kuchennych odbywać się będzie przy zastosowaniu stabilizacji tlenowej (kompostowania). Odpady przyjmowane do instalacji kompostowania będą wstępnie przygotowywane (rozdrabniane), a następnie kierowane do komory fermentacyjnej wsadu,  gdzie zostaną poddane odpowiednim procesom fermentacji i napowietrzania. Następnie biogaz odzyskany z fermentacji odpadów, po przejściu obróbki w generatorze prądu (o mocy 1 MW) zostanie oddany do sieci elektrycznej.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36575" indent="-285750">
              <a:spcBef>
                <a:spcPts val="6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Produktywność</a:t>
            </a:r>
          </a:p>
          <a:p>
            <a:pPr marL="5365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Przy założeniach całodobowej pracy instalacji i 8160 h pracy generatorów prądotwórczych o łącznej mocy zainstalowanej 1 MW daje możliwości produkcji energii elektrycznej </a:t>
            </a:r>
            <a:r>
              <a:rPr lang="pl-PL" sz="1400" dirty="0" smtClean="0"/>
              <a:t>w </a:t>
            </a:r>
            <a:r>
              <a:rPr lang="pl-PL" sz="1400" dirty="0"/>
              <a:t>ilości 8160  MWh rocznie.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36575" indent="-285750">
              <a:spcBef>
                <a:spcPts val="6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nośnika energii</a:t>
            </a:r>
          </a:p>
          <a:p>
            <a:pPr marL="5365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Biogaz uzyskany z biomasy jest odnawialnym źródłem energii.</a:t>
            </a:r>
          </a:p>
          <a:p>
            <a:pPr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  <a:p>
            <a:pPr algn="just">
              <a:spcBef>
                <a:spcPts val="601"/>
              </a:spcBef>
            </a:pP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971600" y="232238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przedinwestycyjna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92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505939" y="692696"/>
            <a:ext cx="4211960" cy="28803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ENERGIA Z OZE</a:t>
            </a:r>
            <a:endParaRPr lang="pl-PL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940152" y="953294"/>
            <a:ext cx="2664296" cy="5628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ELEKTRYCZNA (fotowoltaika 2 563 kW)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KOGENERACJA	                 6 750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FOTOWOLTAIKA	                      30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FOTOWOLTAIKA	                 2 183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FOTOWOLTAIKA                               100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FOTOWOLTAIKA</a:t>
            </a:r>
            <a:r>
              <a:rPr lang="pl-PL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100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FOTOWOLTAIKA	                      15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      	                      39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FOTOWOLTAIKA                                3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FOTOWOLTAIKA 	                        3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  6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25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	                        11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   5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   4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	                          6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    9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	                           8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	                           9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	                           2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	                            2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FOTOWOLTAIKA                                   3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ENERGIA CIEPLNA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KOGENERACJA</a:t>
            </a:r>
            <a:r>
              <a:rPr lang="pl-PL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15 500 kW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pl-PL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POMPA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CIEPŁA	                         261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</a:t>
            </a:r>
            <a:r>
              <a:rPr lang="pl-PL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POMPA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CIEPŁA	                         174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 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POMPA CIEPŁA	                         373 kW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POMPA CIEPŁA                                        9  kW</a:t>
            </a:r>
            <a:endParaRPr lang="pl-PL" sz="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/>
          <p:nvPr/>
        </p:nvPicPr>
        <p:blipFill rotWithShape="1">
          <a:blip r:embed="rId3"/>
          <a:srcRect l="33179" t="15426" r="34524" b="4174"/>
          <a:stretch/>
        </p:blipFill>
        <p:spPr bwMode="auto">
          <a:xfrm>
            <a:off x="347229" y="-20563"/>
            <a:ext cx="4903408" cy="686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9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206084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b="1" dirty="0" smtClean="0">
                <a:latin typeface="Calibri" pitchFamily="34" charset="0"/>
                <a:cs typeface="Calibri" pitchFamily="34" charset="0"/>
              </a:rPr>
            </a:br>
            <a:r>
              <a:rPr lang="pl-PL" b="1" dirty="0">
                <a:latin typeface="Calibri" pitchFamily="34" charset="0"/>
                <a:cs typeface="Calibri" pitchFamily="34" charset="0"/>
              </a:rPr>
              <a:t/>
            </a:r>
            <a:br>
              <a:rPr lang="pl-PL" b="1" dirty="0">
                <a:latin typeface="Calibri" pitchFamily="34" charset="0"/>
                <a:cs typeface="Calibri" pitchFamily="34" charset="0"/>
              </a:rPr>
            </a:br>
            <a:r>
              <a:rPr lang="pl-PL" b="1" dirty="0" smtClean="0">
                <a:latin typeface="Calibri" pitchFamily="34" charset="0"/>
                <a:cs typeface="Calibri" pitchFamily="34" charset="0"/>
              </a:rPr>
              <a:t>Dziękujemy za uwagę</a:t>
            </a:r>
            <a:endParaRPr lang="pl-PL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42" y="4365104"/>
            <a:ext cx="1196440" cy="1152128"/>
          </a:xfrm>
        </p:spPr>
      </p:pic>
    </p:spTree>
    <p:extLst>
      <p:ext uri="{BB962C8B-B14F-4D97-AF65-F5344CB8AC3E}">
        <p14:creationId xmlns:p14="http://schemas.microsoft.com/office/powerpoint/2010/main" val="17046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6863" y="1007127"/>
            <a:ext cx="8441108" cy="763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35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endParaRPr lang="pl-PL" sz="6675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23404B63-E6FE-42E4-A7DC-EAE972ACFAE5}"/>
              </a:ext>
            </a:extLst>
          </p:cNvPr>
          <p:cNvSpPr/>
          <p:nvPr/>
        </p:nvSpPr>
        <p:spPr>
          <a:xfrm>
            <a:off x="755576" y="764704"/>
            <a:ext cx="6120680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1500" b="1" kern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 to jest Klaster </a:t>
            </a:r>
            <a:r>
              <a:rPr lang="pl-PL" sz="20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Energii </a:t>
            </a:r>
            <a:r>
              <a:rPr lang="pl-PL" sz="2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15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5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pl-PL" sz="15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cywilnoprawne porozumienie w skład którego mogą wchodzić osoby fizyczne, osoby prawne, jednostki naukowe, instytuty badawcze lub JST, dotyczące wytwarzania i równoważenia zapotrzebowania, dystrybucji lub obrotu energią z odnawialnych źródeł energii lub z innych źródeł lub paliw, w ramach sieci dystrybucyjnej o napięciu znamionowym niższym niż 110 </a:t>
            </a:r>
            <a:r>
              <a:rPr lang="pl-PL" sz="1500" b="1" i="1" kern="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kV</a:t>
            </a:r>
            <a:r>
              <a:rPr lang="pl-PL" sz="15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na obszarze działania tego klastra nieprzekraczającym granic jednego powiatu w rozumieniu ustawy o samorządzie powiatowym) lub 5 gmin w rozumieniu ustawy o samorządzie gminnym; klaster energii reprezentuje koordynator, którym jest powołana w tym celu spółdzielnia, stowarzyszenie, fundacja lub wskazany w porozumieniu cywilnoprawnym dowolny członek klastra energii.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15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27486667-CBD6-4F20-9600-874B7D762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" t="14088" r="77868" b="62143"/>
          <a:stretch/>
        </p:blipFill>
        <p:spPr>
          <a:xfrm>
            <a:off x="6643951" y="764705"/>
            <a:ext cx="250004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6863" y="1007127"/>
            <a:ext cx="8441108" cy="763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35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endParaRPr lang="pl-PL" sz="6675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23404B63-E6FE-42E4-A7DC-EAE972ACFAE5}"/>
              </a:ext>
            </a:extLst>
          </p:cNvPr>
          <p:cNvSpPr/>
          <p:nvPr/>
        </p:nvSpPr>
        <p:spPr>
          <a:xfrm>
            <a:off x="827584" y="1219151"/>
            <a:ext cx="5256584" cy="473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5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Klaster </a:t>
            </a:r>
            <a:r>
              <a:rPr lang="pl-PL" sz="15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pl-PL" sz="15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M.E. Porter, 1990– jest to </a:t>
            </a:r>
            <a:r>
              <a:rPr lang="pl-PL" sz="15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skoncentrowana przestrzenie (geograficznie) grupa przedsiębiorstw, dostawców, jednostek świadczących usługi, pochodzących z tego samego sektora lub pokrewnych sektorów, a także instytucji i organizacji konkurujących i współpracujących ze sobą.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l-PL" sz="15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5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USTAWA z dnia 20 lutego 2015 r. o odnawialnych źródłach energii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l-PL" sz="15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5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USTAWA z dnia 22 czerwca 2016 r. o zmianie ustawy o odnawialnych źródłach energii oraz niektórych innych ustaw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27486667-CBD6-4F20-9600-874B7D762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" t="14088" r="77868" b="62143"/>
          <a:stretch/>
        </p:blipFill>
        <p:spPr>
          <a:xfrm>
            <a:off x="6084168" y="2235184"/>
            <a:ext cx="2927571" cy="27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6421" y="1484784"/>
            <a:ext cx="7024744" cy="194421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0" y="4446620"/>
            <a:ext cx="720000" cy="7009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2863108-BC21-4BDB-B23E-6BFE3D383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92" y="4427601"/>
            <a:ext cx="720000" cy="720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10B7819-49F0-468E-869C-79F98F0397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1199" r="6989" b="7717"/>
          <a:stretch/>
        </p:blipFill>
        <p:spPr>
          <a:xfrm>
            <a:off x="6590839" y="4463781"/>
            <a:ext cx="720000" cy="716541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33" y="4430368"/>
            <a:ext cx="1371429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3302113-DC6A-4026-A363-C24F958B6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97" y="4504352"/>
            <a:ext cx="1800000" cy="5664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5E920B5-D54A-49DD-9BCB-D81F5E260E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16" y="4320152"/>
            <a:ext cx="720000" cy="1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6863" y="1007127"/>
            <a:ext cx="8441108" cy="821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="" xmlns:a16="http://schemas.microsoft.com/office/drawing/2014/main" id="{2B996288-B302-48D1-B754-79174A0B9BFD}"/>
              </a:ext>
            </a:extLst>
          </p:cNvPr>
          <p:cNvSpPr/>
          <p:nvPr/>
        </p:nvSpPr>
        <p:spPr>
          <a:xfrm>
            <a:off x="912871" y="1895135"/>
            <a:ext cx="7409090" cy="3915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</a:pP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 działania klastra energii:</a:t>
            </a:r>
          </a:p>
          <a:p>
            <a:pPr marL="257175" indent="-257175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 nie powinien przekraczać 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terytorium </a:t>
            </a: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gmin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lub</a:t>
            </a:r>
          </a:p>
          <a:p>
            <a:pPr marL="257175" indent="-257175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obszaru jednego powiatu.</a:t>
            </a:r>
          </a:p>
          <a:p>
            <a:pPr lvl="0" algn="just" eaLnBrk="0" hangingPunct="0">
              <a:spcBef>
                <a:spcPct val="20000"/>
              </a:spcBef>
            </a:pPr>
            <a:endParaRPr lang="pl-PL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r>
              <a:rPr lang="pl-PL" sz="12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</a:t>
            </a:r>
            <a:r>
              <a:rPr lang="pl-PL" sz="12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działania klastra wyznaczony jest</a:t>
            </a:r>
          </a:p>
          <a:p>
            <a:pPr lvl="0" algn="just" eaLnBrk="0" hangingPunct="0">
              <a:spcBef>
                <a:spcPct val="20000"/>
              </a:spcBef>
            </a:pPr>
            <a:r>
              <a:rPr lang="pl-PL" sz="12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poprzez </a:t>
            </a:r>
            <a:r>
              <a:rPr lang="pl-PL" sz="12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miejsca przyłączenia wytwórców</a:t>
            </a:r>
          </a:p>
          <a:p>
            <a:pPr lvl="0" algn="just" eaLnBrk="0" hangingPunct="0">
              <a:spcBef>
                <a:spcPct val="20000"/>
              </a:spcBef>
            </a:pPr>
            <a:r>
              <a:rPr lang="pl-PL" sz="12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 odbiorców energii.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endParaRPr lang="pl-PL" sz="1350" i="1" dirty="0">
              <a:solidFill>
                <a:srgbClr val="FF0000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441E6A8B-EE36-4659-B7B6-0EB8C5C2C173}"/>
              </a:ext>
            </a:extLst>
          </p:cNvPr>
          <p:cNvGrpSpPr/>
          <p:nvPr/>
        </p:nvGrpSpPr>
        <p:grpSpPr>
          <a:xfrm>
            <a:off x="5215193" y="1997053"/>
            <a:ext cx="3044757" cy="3771932"/>
            <a:chOff x="5220072" y="1772816"/>
            <a:chExt cx="3600400" cy="4545216"/>
          </a:xfrm>
        </p:grpSpPr>
        <p:sp>
          <p:nvSpPr>
            <p:cNvPr id="11" name="Prostokąt 10">
              <a:extLst>
                <a:ext uri="{FF2B5EF4-FFF2-40B4-BE49-F238E27FC236}">
                  <a16:creationId xmlns="" xmlns:a16="http://schemas.microsoft.com/office/drawing/2014/main" id="{FDD4B1AF-3E61-4D25-9313-CE0A7936E234}"/>
                </a:ext>
              </a:extLst>
            </p:cNvPr>
            <p:cNvSpPr/>
            <p:nvPr/>
          </p:nvSpPr>
          <p:spPr>
            <a:xfrm>
              <a:off x="6462724" y="3176972"/>
              <a:ext cx="936104" cy="15841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pic>
          <p:nvPicPr>
            <p:cNvPr id="12" name="Picture 4" descr="Plan powiatu koniÅskiego">
              <a:extLst>
                <a:ext uri="{FF2B5EF4-FFF2-40B4-BE49-F238E27FC236}">
                  <a16:creationId xmlns="" xmlns:a16="http://schemas.microsoft.com/office/drawing/2014/main" id="{DDA3A3C1-9470-4FE3-AB7F-8164AC0B6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72816"/>
              <a:ext cx="3600400" cy="454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Prostokąt: zaokrąglone rogi 6">
            <a:extLst>
              <a:ext uri="{FF2B5EF4-FFF2-40B4-BE49-F238E27FC236}">
                <a16:creationId xmlns="" xmlns:a16="http://schemas.microsoft.com/office/drawing/2014/main" id="{6634E800-4267-4FA0-9DDD-B6A44D8FB31E}"/>
              </a:ext>
            </a:extLst>
          </p:cNvPr>
          <p:cNvSpPr/>
          <p:nvPr/>
        </p:nvSpPr>
        <p:spPr>
          <a:xfrm>
            <a:off x="898461" y="1895135"/>
            <a:ext cx="7423500" cy="3915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eaLnBrk="0" hangingPunct="0"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Według ustawy o OZE Porozumienie dotyczy</a:t>
            </a:r>
          </a:p>
          <a:p>
            <a:pPr lvl="0" eaLnBrk="0" hangingPunct="0">
              <a:spcBef>
                <a:spcPct val="20000"/>
              </a:spcBef>
            </a:pP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wytwarzania i równoważenia zapotrzebowania,</a:t>
            </a:r>
          </a:p>
          <a:p>
            <a:pPr lvl="0" eaLnBrk="0" hangingPunct="0">
              <a:spcBef>
                <a:spcPct val="20000"/>
              </a:spcBef>
            </a:pP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dystrybucji lub obrotu energią</a:t>
            </a:r>
          </a:p>
          <a:p>
            <a:pPr lvl="0" eaLnBrk="0" hangingPunct="0"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 odnawialnych źródeł energii lub z innych źródeł lub paliw,</a:t>
            </a:r>
          </a:p>
          <a:p>
            <a:pPr lvl="0" eaLnBrk="0" hangingPunct="0">
              <a:spcBef>
                <a:spcPct val="20000"/>
              </a:spcBef>
            </a:pP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ramach jednej sieci dystrybucyjnej </a:t>
            </a:r>
            <a:r>
              <a:rPr lang="pl-PL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(o napięciu znamionowym niższym</a:t>
            </a: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niż 110 </a:t>
            </a:r>
            <a:r>
              <a:rPr lang="pl-PL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kV</a:t>
            </a: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8" name="Picture 2" descr="Podobny obraz">
            <a:extLst>
              <a:ext uri="{FF2B5EF4-FFF2-40B4-BE49-F238E27FC236}">
                <a16:creationId xmlns="" xmlns:a16="http://schemas.microsoft.com/office/drawing/2014/main" id="{2B433911-F2B7-4AA0-9696-80CC17AF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13" y="4115746"/>
            <a:ext cx="5475596" cy="1627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6863" y="908721"/>
            <a:ext cx="8441108" cy="8614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="" xmlns:a16="http://schemas.microsoft.com/office/drawing/2014/main" id="{2B996288-B302-48D1-B754-79174A0B9BFD}"/>
              </a:ext>
            </a:extLst>
          </p:cNvPr>
          <p:cNvSpPr/>
          <p:nvPr/>
        </p:nvSpPr>
        <p:spPr>
          <a:xfrm>
            <a:off x="912871" y="1895135"/>
            <a:ext cx="7409090" cy="3915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</a:pP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 działania klastra energii:</a:t>
            </a:r>
          </a:p>
          <a:p>
            <a:pPr marL="257175" indent="-257175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 nie powinien przekraczać 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terytorium </a:t>
            </a:r>
            <a:r>
              <a:rPr lang="pl-PL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gmin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lub</a:t>
            </a:r>
          </a:p>
          <a:p>
            <a:pPr marL="257175" indent="-257175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obszaru jednego powiatu.</a:t>
            </a:r>
          </a:p>
          <a:p>
            <a:pPr lvl="0" algn="just" eaLnBrk="0" hangingPunct="0">
              <a:spcBef>
                <a:spcPct val="20000"/>
              </a:spcBef>
            </a:pPr>
            <a:endParaRPr lang="pl-PL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</a:pPr>
            <a:r>
              <a:rPr lang="pl-PL" sz="14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Obszar</a:t>
            </a:r>
            <a:r>
              <a:rPr lang="pl-PL" sz="14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działania klastra wyznaczony jest</a:t>
            </a:r>
          </a:p>
          <a:p>
            <a:pPr lvl="0" algn="just" eaLnBrk="0" hangingPunct="0">
              <a:spcBef>
                <a:spcPct val="20000"/>
              </a:spcBef>
            </a:pPr>
            <a:r>
              <a:rPr lang="pl-PL" sz="14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poprzez </a:t>
            </a:r>
            <a:r>
              <a:rPr lang="pl-PL" sz="14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miejsca przyłączenia wytwórców</a:t>
            </a:r>
          </a:p>
          <a:p>
            <a:pPr lvl="0" algn="just" eaLnBrk="0" hangingPunct="0">
              <a:spcBef>
                <a:spcPct val="20000"/>
              </a:spcBef>
            </a:pPr>
            <a:r>
              <a:rPr lang="pl-PL" sz="1400" b="1" i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 odbiorców energii.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</a:pPr>
            <a:endParaRPr lang="pl-PL" sz="1350" i="1" dirty="0">
              <a:solidFill>
                <a:srgbClr val="FF0000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441E6A8B-EE36-4659-B7B6-0EB8C5C2C173}"/>
              </a:ext>
            </a:extLst>
          </p:cNvPr>
          <p:cNvGrpSpPr/>
          <p:nvPr/>
        </p:nvGrpSpPr>
        <p:grpSpPr>
          <a:xfrm>
            <a:off x="5083811" y="1966867"/>
            <a:ext cx="3044757" cy="3771932"/>
            <a:chOff x="5220072" y="1772816"/>
            <a:chExt cx="3600400" cy="4545216"/>
          </a:xfrm>
        </p:grpSpPr>
        <p:sp>
          <p:nvSpPr>
            <p:cNvPr id="11" name="Prostokąt 10">
              <a:extLst>
                <a:ext uri="{FF2B5EF4-FFF2-40B4-BE49-F238E27FC236}">
                  <a16:creationId xmlns="" xmlns:a16="http://schemas.microsoft.com/office/drawing/2014/main" id="{FDD4B1AF-3E61-4D25-9313-CE0A7936E234}"/>
                </a:ext>
              </a:extLst>
            </p:cNvPr>
            <p:cNvSpPr/>
            <p:nvPr/>
          </p:nvSpPr>
          <p:spPr>
            <a:xfrm>
              <a:off x="6462724" y="3176972"/>
              <a:ext cx="936104" cy="15841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pic>
          <p:nvPicPr>
            <p:cNvPr id="12" name="Picture 4" descr="Plan powiatu koniÅskiego">
              <a:extLst>
                <a:ext uri="{FF2B5EF4-FFF2-40B4-BE49-F238E27FC236}">
                  <a16:creationId xmlns="" xmlns:a16="http://schemas.microsoft.com/office/drawing/2014/main" id="{DDA3A3C1-9470-4FE3-AB7F-8164AC0B6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72816"/>
              <a:ext cx="3600400" cy="454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7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5" y="1828482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50" b="1" dirty="0">
                <a:latin typeface="arial" panose="020B0604020202020204" pitchFamily="34" charset="0"/>
              </a:rPr>
              <a:t>21 czerwca 2018 roku </a:t>
            </a:r>
            <a:r>
              <a:rPr lang="pl-PL" sz="1350" dirty="0">
                <a:latin typeface="arial" panose="020B0604020202020204" pitchFamily="34" charset="0"/>
              </a:rPr>
              <a:t>w </a:t>
            </a:r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>Urzędzie Miejskim w Koninie zostało podpisane porozumienie dotyczące zawiązania współpracy, mającej na celu utworzenie klastra energetycznego </a:t>
            </a:r>
            <a:r>
              <a:rPr lang="pl-PL" sz="1350" b="1" dirty="0">
                <a:latin typeface="Arial" panose="020B0604020202020204" pitchFamily="34" charset="0"/>
                <a:cs typeface="Arial" panose="020B0604020202020204" pitchFamily="34" charset="0"/>
              </a:rPr>
              <a:t>Zielona Energia Konin</a:t>
            </a:r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>Stronami porozumienia i </a:t>
            </a:r>
            <a:r>
              <a:rPr lang="pl-PL" sz="1350" b="1" dirty="0">
                <a:latin typeface="Arial" panose="020B0604020202020204" pitchFamily="34" charset="0"/>
                <a:cs typeface="Arial" panose="020B0604020202020204" pitchFamily="34" charset="0"/>
              </a:rPr>
              <a:t>Założycielami Klastra </a:t>
            </a:r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>są:</a:t>
            </a:r>
          </a:p>
          <a:p>
            <a:pPr algn="just"/>
            <a:endParaRPr lang="pl-PL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b="1" dirty="0">
                <a:latin typeface="Arial" panose="020B0604020202020204" pitchFamily="34" charset="0"/>
                <a:cs typeface="Arial" panose="020B0604020202020204" pitchFamily="34" charset="0"/>
              </a:rPr>
              <a:t>Miejski Zakład Gospodarki Odpadami Komunalnymi Sp. z. o.o</a:t>
            </a:r>
            <a:r>
              <a:rPr lang="pl-PL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b="1" dirty="0">
                <a:latin typeface="Arial" panose="020B0604020202020204" pitchFamily="34" charset="0"/>
                <a:cs typeface="Arial" panose="020B0604020202020204" pitchFamily="34" charset="0"/>
              </a:rPr>
              <a:t> Miasto Konin,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Przedsiębiorstwo Wodociągów i Kanalizacji Sp. z o. o. 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Miejskie Przedsiębiorstwo Energetyki Cieplnej sp. z o.o. w Koninie,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Centrum Badań i Rozwoju Technologii dla Przemysłu S.A z Warszawy.</a:t>
            </a:r>
          </a:p>
          <a:p>
            <a:pPr algn="just"/>
            <a:endParaRPr lang="pl-PL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w ramach Klastra wesprze zadania, których samodzielna realizacja przez podmioty uczestniczące w Klastrze byłaby utrudniona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</a:rPr>
              <a:t>lub niemożliwa.</a:t>
            </a:r>
            <a:endParaRPr lang="pl-PL" sz="1400" b="1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447883" cy="18002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96863" y="908721"/>
            <a:ext cx="8441108" cy="8614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</a:p>
        </p:txBody>
      </p:sp>
    </p:spTree>
    <p:extLst>
      <p:ext uri="{BB962C8B-B14F-4D97-AF65-F5344CB8AC3E}">
        <p14:creationId xmlns:p14="http://schemas.microsoft.com/office/powerpoint/2010/main" val="1424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5" y="1828481"/>
            <a:ext cx="8208912" cy="462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indent="-1191">
              <a:spcBef>
                <a:spcPts val="450"/>
              </a:spcBef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Główne cele Klastra: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Poprawa jakości powietrza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Zwiększenie bezpieczeństwa energetycznego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Inicjowanie i podejmowanie działań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Bilans energetyczny rejonu i poprawa jakości dostaw energii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Tworzenie nowych miejsc pracy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Rozwój niskoemisyjnego transportu publicznego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Założenia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4313" indent="-214313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Wytworzona w ramach Klastra energia elektryczna będzie zużywana głównie przez Partnerów Założycieli, przedsiębiorców, samorząd gminny i jego jednostki,.</a:t>
            </a:r>
          </a:p>
          <a:p>
            <a:pPr marL="214313" indent="-214313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przypadku energii cieplnej będą to głównie mieszkańcy i przedsiębiorstwa na terenie Miasta Konin obecna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ilość odbiorców wynosi 2062.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Planowany rozwój przez włączenie do Klastra kolejnych Partnerów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pl-PL" sz="13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Znalezione obrazy dla zapytania zielona koniczynka">
            <a:extLst>
              <a:ext uri="{FF2B5EF4-FFF2-40B4-BE49-F238E27FC236}">
                <a16:creationId xmlns:a16="http://schemas.microsoft.com/office/drawing/2014/main" xmlns="" id="{C7336BE9-D953-48DC-91EE-AD85C11F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607" y="1828481"/>
            <a:ext cx="1365032" cy="2044298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396863" y="908721"/>
            <a:ext cx="8441108" cy="8614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</a:p>
        </p:txBody>
      </p:sp>
    </p:spTree>
    <p:extLst>
      <p:ext uri="{BB962C8B-B14F-4D97-AF65-F5344CB8AC3E}">
        <p14:creationId xmlns:p14="http://schemas.microsoft.com/office/powerpoint/2010/main" val="98007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663C35-F09E-44C7-83D6-0BAC72D6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7" t="4936" r="60062" b="53641"/>
          <a:stretch/>
        </p:blipFill>
        <p:spPr>
          <a:xfrm>
            <a:off x="755576" y="1705315"/>
            <a:ext cx="7632848" cy="4748021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51446" y="843899"/>
            <a:ext cx="8441108" cy="8614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KLASTER ENERGII</a:t>
            </a:r>
            <a:b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pl-PL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ZIELONA ENERGIA KONIN</a:t>
            </a:r>
          </a:p>
        </p:txBody>
      </p:sp>
    </p:spTree>
    <p:extLst>
      <p:ext uri="{BB962C8B-B14F-4D97-AF65-F5344CB8AC3E}">
        <p14:creationId xmlns:p14="http://schemas.microsoft.com/office/powerpoint/2010/main" val="3620773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664</TotalTime>
  <Words>1121</Words>
  <Application>Microsoft Office PowerPoint</Application>
  <PresentationFormat>Pokaz na ekranie (4:3)</PresentationFormat>
  <Paragraphs>179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Austin</vt:lpstr>
      <vt:lpstr>KLASTER ENERGII ZIELONA ENERGIA KONIN</vt:lpstr>
      <vt:lpstr>Prezentacja programu PowerPoint</vt:lpstr>
      <vt:lpstr>Prezentacja programu PowerPoint</vt:lpstr>
      <vt:lpstr>KLASTER ENERGII ZIELONA ENERGIA KONIN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ENERGIA Z OZE</vt:lpstr>
      <vt:lpstr>  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Nadzwyczajne Zgromadzenie Wspólników</dc:title>
  <dc:creator>KAROLINA</dc:creator>
  <cp:lastModifiedBy>kasia</cp:lastModifiedBy>
  <cp:revision>73</cp:revision>
  <cp:lastPrinted>2022-04-11T06:35:42Z</cp:lastPrinted>
  <dcterms:created xsi:type="dcterms:W3CDTF">2017-11-17T12:36:50Z</dcterms:created>
  <dcterms:modified xsi:type="dcterms:W3CDTF">2022-04-28T21:26:01Z</dcterms:modified>
</cp:coreProperties>
</file>