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notesSlides/notesSlide36.xml" ContentType="application/vnd.openxmlformats-officedocument.presentationml.notesSlide+xml"/>
  <Override PartName="/ppt/charts/chart19.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charts/chart20.xml" ContentType="application/vnd.openxmlformats-officedocument.drawingml.chart+xml"/>
  <Override PartName="/ppt/theme/themeOverride6.xml" ContentType="application/vnd.openxmlformats-officedocument.themeOverride+xml"/>
  <Override PartName="/ppt/notesSlides/notesSlide38.xml" ContentType="application/vnd.openxmlformats-officedocument.presentationml.notesSlide+xml"/>
  <Override PartName="/ppt/charts/chart21.xml" ContentType="application/vnd.openxmlformats-officedocument.drawingml.chart+xml"/>
  <Override PartName="/ppt/notesSlides/notesSlide39.xml" ContentType="application/vnd.openxmlformats-officedocument.presentationml.notesSlide+xml"/>
  <Override PartName="/ppt/charts/chart22.xml" ContentType="application/vnd.openxmlformats-officedocument.drawingml.chart+xml"/>
  <Override PartName="/ppt/notesSlides/notesSlide40.xml" ContentType="application/vnd.openxmlformats-officedocument.presentationml.notesSlide+xml"/>
  <Override PartName="/ppt/charts/chart23.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notesSlides/notesSlide43.xml" ContentType="application/vnd.openxmlformats-officedocument.presentationml.notesSlide+xml"/>
  <Override PartName="/ppt/charts/chart25.xml" ContentType="application/vnd.openxmlformats-officedocument.drawingml.chart+xml"/>
  <Override PartName="/ppt/notesSlides/notesSlide44.xml" ContentType="application/vnd.openxmlformats-officedocument.presentationml.notesSlide+xml"/>
  <Override PartName="/ppt/charts/chart26.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7.xml" ContentType="application/vnd.openxmlformats-officedocument.drawingml.chart+xml"/>
  <Override PartName="/ppt/notesSlides/notesSlide47.xml" ContentType="application/vnd.openxmlformats-officedocument.presentationml.notesSlide+xml"/>
  <Override PartName="/ppt/charts/chart28.xml" ContentType="application/vnd.openxmlformats-officedocument.drawingml.chart+xml"/>
  <Override PartName="/ppt/notesSlides/notesSlide48.xml" ContentType="application/vnd.openxmlformats-officedocument.presentationml.notesSlide+xml"/>
  <Override PartName="/ppt/charts/chart29.xml" ContentType="application/vnd.openxmlformats-officedocument.drawingml.chart+xml"/>
  <Override PartName="/ppt/drawings/drawing1.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0.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1.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2.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3.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4.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86" r:id="rId2"/>
    <p:sldId id="288" r:id="rId3"/>
    <p:sldId id="289" r:id="rId4"/>
    <p:sldId id="290" r:id="rId5"/>
    <p:sldId id="292" r:id="rId6"/>
    <p:sldId id="293" r:id="rId7"/>
    <p:sldId id="310" r:id="rId8"/>
    <p:sldId id="311" r:id="rId9"/>
    <p:sldId id="313" r:id="rId10"/>
    <p:sldId id="312" r:id="rId11"/>
    <p:sldId id="314" r:id="rId12"/>
    <p:sldId id="294" r:id="rId13"/>
    <p:sldId id="256" r:id="rId14"/>
    <p:sldId id="257" r:id="rId15"/>
    <p:sldId id="261" r:id="rId16"/>
    <p:sldId id="315" r:id="rId17"/>
    <p:sldId id="263" r:id="rId18"/>
    <p:sldId id="316" r:id="rId19"/>
    <p:sldId id="262" r:id="rId20"/>
    <p:sldId id="317" r:id="rId21"/>
    <p:sldId id="295" r:id="rId22"/>
    <p:sldId id="260" r:id="rId23"/>
    <p:sldId id="258" r:id="rId24"/>
    <p:sldId id="264" r:id="rId25"/>
    <p:sldId id="301" r:id="rId26"/>
    <p:sldId id="296" r:id="rId27"/>
    <p:sldId id="268" r:id="rId28"/>
    <p:sldId id="318" r:id="rId29"/>
    <p:sldId id="269" r:id="rId30"/>
    <p:sldId id="267" r:id="rId31"/>
    <p:sldId id="319" r:id="rId32"/>
    <p:sldId id="297" r:id="rId33"/>
    <p:sldId id="300" r:id="rId34"/>
    <p:sldId id="320" r:id="rId35"/>
    <p:sldId id="266" r:id="rId36"/>
    <p:sldId id="270" r:id="rId37"/>
    <p:sldId id="259" r:id="rId38"/>
    <p:sldId id="272" r:id="rId39"/>
    <p:sldId id="273" r:id="rId40"/>
    <p:sldId id="274" r:id="rId41"/>
    <p:sldId id="299" r:id="rId42"/>
    <p:sldId id="275" r:id="rId43"/>
    <p:sldId id="276" r:id="rId44"/>
    <p:sldId id="306" r:id="rId45"/>
    <p:sldId id="321" r:id="rId46"/>
    <p:sldId id="277" r:id="rId47"/>
    <p:sldId id="278" r:id="rId48"/>
    <p:sldId id="304" r:id="rId49"/>
    <p:sldId id="322" r:id="rId50"/>
    <p:sldId id="305" r:id="rId51"/>
    <p:sldId id="323" r:id="rId52"/>
    <p:sldId id="279" r:id="rId53"/>
    <p:sldId id="303" r:id="rId54"/>
    <p:sldId id="281" r:id="rId55"/>
    <p:sldId id="325" r:id="rId56"/>
    <p:sldId id="282" r:id="rId57"/>
    <p:sldId id="324" r:id="rId58"/>
    <p:sldId id="283" r:id="rId59"/>
    <p:sldId id="326" r:id="rId60"/>
    <p:sldId id="307" r:id="rId61"/>
    <p:sldId id="308" r:id="rId62"/>
    <p:sldId id="309" r:id="rId6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66FFFF"/>
    <a:srgbClr val="FF3399"/>
    <a:srgbClr val="9933FF"/>
    <a:srgbClr val="00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128" autoAdjust="0"/>
    <p:restoredTop sz="94660"/>
  </p:normalViewPr>
  <p:slideViewPr>
    <p:cSldViewPr>
      <p:cViewPr varScale="1">
        <p:scale>
          <a:sx n="76" d="100"/>
          <a:sy n="76" d="100"/>
        </p:scale>
        <p:origin x="-1830" y="-96"/>
      </p:cViewPr>
      <p:guideLst>
        <p:guide orient="horz" pos="2160"/>
        <p:guide pos="2880"/>
      </p:guideLst>
    </p:cSldViewPr>
  </p:slideViewPr>
  <p:notesTextViewPr>
    <p:cViewPr>
      <p:scale>
        <a:sx n="1" d="1"/>
        <a:sy n="1" d="1"/>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sktop\PROJEKTY\Ankiety%20zliczone%2097-2003ZBYSZEK.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Xardas-Pc\Downloads\Kopia%20Ankiety%20zliczone%2097-2003ZBYSZEK.xls"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Xardas-Pc\Downloads\Kopia%20Ankiety%20zliczone%2097-2003ZBYSZEK.xls"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Xardas-Pc\Downloads\Kopia%20Ankiety%20zliczone%2097-2003ZBYSZEK.xls"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Users\-\Desktop\PROJEKTY\Kopia%20Ankiety%20zliczone%2097-2003ZBYSZEK.xls"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C:\Users\-\Desktop\PROJEKTY\Kopia%20Ankiety%20zliczone%2097-2003ZBYSZEK.xls" TargetMode="External"/><Relationship Id="rId2" Type="http://schemas.openxmlformats.org/officeDocument/2006/relationships/image" Target="../media/image3.jpeg"/><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esktop\PROJEKTY\Ankiety%20zliczone%2097-2003ZBYSZEK.xls"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C:\Users\-\Desktop\PROJEKTY\Kopia%20Ankiety%20zliczone%2097-2003ZBYSZEK.xls" TargetMode="External"/><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sktop\PROJEKTY\Kopia%20Ankiety%20zliczone%2097-2003KAMIL%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esktop\PROJEKTY\Ankiety%20zliczone%2097-2003ZBYSZEK.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Kamil\Desktop\Kopia%20Ankiety%20zliczone%2097-2003KAMIL%202%20(1).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Desktop\PROJEKTY\Kopia%20Ankiety%20zliczone%2097-2003KAMIL%20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esktop\PROJEKTY\Ankiety%20zliczone%2097-2003ZBYSZEK.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esktop\PROJEKTY\Kopia%20Ankiety%20zliczone%2097-2003ZBYSZE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METRYKA!$C$1</c:f>
              <c:strCache>
                <c:ptCount val="1"/>
                <c:pt idx="0">
                  <c:v>ilość ankietowanych</c:v>
                </c:pt>
              </c:strCache>
            </c:strRef>
          </c:tx>
          <c:spPr>
            <a:solidFill>
              <a:srgbClr val="FFFF00"/>
            </a:solidFill>
          </c:spPr>
          <c:invertIfNegative val="0"/>
          <c:dLbls>
            <c:dLbl>
              <c:idx val="0"/>
              <c:layout>
                <c:manualLayout>
                  <c:x val="0"/>
                  <c:y val="7.3306601024412318E-2"/>
                </c:manualLayout>
              </c:layout>
              <c:showLegendKey val="0"/>
              <c:showVal val="1"/>
              <c:showCatName val="0"/>
              <c:showSerName val="0"/>
              <c:showPercent val="0"/>
              <c:showBubbleSize val="0"/>
            </c:dLbl>
            <c:dLbl>
              <c:idx val="1"/>
              <c:layout>
                <c:manualLayout>
                  <c:x val="-2.7365355180224041E-3"/>
                  <c:y val="6.283422944949632E-2"/>
                </c:manualLayout>
              </c:layout>
              <c:showLegendKey val="0"/>
              <c:showVal val="1"/>
              <c:showCatName val="0"/>
              <c:showSerName val="0"/>
              <c:showPercent val="0"/>
              <c:showBubbleSize val="0"/>
            </c:dLbl>
            <c:dLbl>
              <c:idx val="2"/>
              <c:layout>
                <c:manualLayout>
                  <c:x val="-2.7365355180224041E-3"/>
                  <c:y val="5.8645280819529896E-2"/>
                </c:manualLayout>
              </c:layout>
              <c:showLegendKey val="0"/>
              <c:showVal val="1"/>
              <c:showCatName val="0"/>
              <c:showSerName val="0"/>
              <c:showPercent val="0"/>
              <c:showBubbleSize val="0"/>
            </c:dLbl>
            <c:dLbl>
              <c:idx val="3"/>
              <c:layout>
                <c:manualLayout>
                  <c:x val="-1.3682677590113024E-3"/>
                  <c:y val="6.4928703764479498E-2"/>
                </c:manualLayout>
              </c:layout>
              <c:showLegendKey val="0"/>
              <c:showVal val="1"/>
              <c:showCatName val="0"/>
              <c:showSerName val="0"/>
              <c:showPercent val="0"/>
              <c:showBubbleSize val="0"/>
            </c:dLbl>
            <c:txPr>
              <a:bodyPr/>
              <a:lstStyle/>
              <a:p>
                <a:pPr>
                  <a:defRPr sz="1400" b="1"/>
                </a:pPr>
                <a:endParaRPr lang="pl-PL"/>
              </a:p>
            </c:txPr>
            <c:showLegendKey val="0"/>
            <c:showVal val="1"/>
            <c:showCatName val="0"/>
            <c:showSerName val="0"/>
            <c:showPercent val="0"/>
            <c:showBubbleSize val="0"/>
            <c:showLeaderLines val="0"/>
          </c:dLbls>
          <c:cat>
            <c:strRef>
              <c:f>METRYKA!$A$2:$A$5</c:f>
              <c:strCache>
                <c:ptCount val="4"/>
                <c:pt idx="0">
                  <c:v>I</c:v>
                </c:pt>
                <c:pt idx="1">
                  <c:v>II</c:v>
                </c:pt>
                <c:pt idx="2">
                  <c:v>III</c:v>
                </c:pt>
                <c:pt idx="3">
                  <c:v>IV</c:v>
                </c:pt>
              </c:strCache>
            </c:strRef>
          </c:cat>
          <c:val>
            <c:numRef>
              <c:f>METRYKA!$C$2:$C$5</c:f>
              <c:numCache>
                <c:formatCode>General</c:formatCode>
                <c:ptCount val="4"/>
                <c:pt idx="0">
                  <c:v>104</c:v>
                </c:pt>
                <c:pt idx="1">
                  <c:v>122</c:v>
                </c:pt>
                <c:pt idx="2">
                  <c:v>125</c:v>
                </c:pt>
                <c:pt idx="3">
                  <c:v>49</c:v>
                </c:pt>
              </c:numCache>
            </c:numRef>
          </c:val>
        </c:ser>
        <c:ser>
          <c:idx val="1"/>
          <c:order val="1"/>
          <c:tx>
            <c:strRef>
              <c:f>METRYKA!$D$1</c:f>
              <c:strCache>
                <c:ptCount val="1"/>
                <c:pt idx="0">
                  <c:v>ilość uczniów w klasie</c:v>
                </c:pt>
              </c:strCache>
            </c:strRef>
          </c:tx>
          <c:spPr>
            <a:solidFill>
              <a:srgbClr val="00B050"/>
            </a:solidFill>
          </c:spPr>
          <c:invertIfNegative val="0"/>
          <c:dLbls>
            <c:dLbl>
              <c:idx val="0"/>
              <c:layout>
                <c:manualLayout>
                  <c:x val="-1.368267759011202E-3"/>
                  <c:y val="6.283422944949632E-2"/>
                </c:manualLayout>
              </c:layout>
              <c:showLegendKey val="0"/>
              <c:showVal val="1"/>
              <c:showCatName val="0"/>
              <c:showSerName val="0"/>
              <c:showPercent val="0"/>
              <c:showBubbleSize val="0"/>
            </c:dLbl>
            <c:dLbl>
              <c:idx val="1"/>
              <c:layout>
                <c:manualLayout>
                  <c:x val="0"/>
                  <c:y val="6.9117652394445936E-2"/>
                </c:manualLayout>
              </c:layout>
              <c:showLegendKey val="0"/>
              <c:showVal val="1"/>
              <c:showCatName val="0"/>
              <c:showSerName val="0"/>
              <c:showPercent val="0"/>
              <c:showBubbleSize val="0"/>
            </c:dLbl>
            <c:dLbl>
              <c:idx val="2"/>
              <c:layout>
                <c:manualLayout>
                  <c:x val="1.368267759011202E-3"/>
                  <c:y val="5.8645280819529876E-2"/>
                </c:manualLayout>
              </c:layout>
              <c:showLegendKey val="0"/>
              <c:showVal val="1"/>
              <c:showCatName val="0"/>
              <c:showSerName val="0"/>
              <c:showPercent val="0"/>
              <c:showBubbleSize val="0"/>
            </c:dLbl>
            <c:dLbl>
              <c:idx val="3"/>
              <c:layout>
                <c:manualLayout>
                  <c:x val="1.3682677590111016E-3"/>
                  <c:y val="6.7023178079462703E-2"/>
                </c:manualLayout>
              </c:layout>
              <c:showLegendKey val="0"/>
              <c:showVal val="1"/>
              <c:showCatName val="0"/>
              <c:showSerName val="0"/>
              <c:showPercent val="0"/>
              <c:showBubbleSize val="0"/>
            </c:dLbl>
            <c:txPr>
              <a:bodyPr/>
              <a:lstStyle/>
              <a:p>
                <a:pPr>
                  <a:defRPr sz="1400" b="1"/>
                </a:pPr>
                <a:endParaRPr lang="pl-PL"/>
              </a:p>
            </c:txPr>
            <c:showLegendKey val="0"/>
            <c:showVal val="1"/>
            <c:showCatName val="0"/>
            <c:showSerName val="0"/>
            <c:showPercent val="0"/>
            <c:showBubbleSize val="0"/>
            <c:showLeaderLines val="0"/>
          </c:dLbls>
          <c:cat>
            <c:strRef>
              <c:f>METRYKA!$A$2:$A$5</c:f>
              <c:strCache>
                <c:ptCount val="4"/>
                <c:pt idx="0">
                  <c:v>I</c:v>
                </c:pt>
                <c:pt idx="1">
                  <c:v>II</c:v>
                </c:pt>
                <c:pt idx="2">
                  <c:v>III</c:v>
                </c:pt>
                <c:pt idx="3">
                  <c:v>IV</c:v>
                </c:pt>
              </c:strCache>
            </c:strRef>
          </c:cat>
          <c:val>
            <c:numRef>
              <c:f>METRYKA!$D$2:$D$5</c:f>
              <c:numCache>
                <c:formatCode>General</c:formatCode>
                <c:ptCount val="4"/>
                <c:pt idx="0">
                  <c:v>113</c:v>
                </c:pt>
                <c:pt idx="1">
                  <c:v>138</c:v>
                </c:pt>
                <c:pt idx="2">
                  <c:v>140</c:v>
                </c:pt>
                <c:pt idx="3">
                  <c:v>54</c:v>
                </c:pt>
              </c:numCache>
            </c:numRef>
          </c:val>
        </c:ser>
        <c:dLbls>
          <c:showLegendKey val="0"/>
          <c:showVal val="1"/>
          <c:showCatName val="0"/>
          <c:showSerName val="0"/>
          <c:showPercent val="0"/>
          <c:showBubbleSize val="0"/>
        </c:dLbls>
        <c:gapWidth val="150"/>
        <c:shape val="box"/>
        <c:axId val="163368960"/>
        <c:axId val="163370496"/>
        <c:axId val="0"/>
      </c:bar3DChart>
      <c:catAx>
        <c:axId val="163368960"/>
        <c:scaling>
          <c:orientation val="minMax"/>
        </c:scaling>
        <c:delete val="0"/>
        <c:axPos val="b"/>
        <c:majorGridlines/>
        <c:majorTickMark val="out"/>
        <c:minorTickMark val="none"/>
        <c:tickLblPos val="nextTo"/>
        <c:txPr>
          <a:bodyPr/>
          <a:lstStyle/>
          <a:p>
            <a:pPr>
              <a:defRPr sz="1400" b="1"/>
            </a:pPr>
            <a:endParaRPr lang="pl-PL"/>
          </a:p>
        </c:txPr>
        <c:crossAx val="163370496"/>
        <c:crosses val="autoZero"/>
        <c:auto val="1"/>
        <c:lblAlgn val="ctr"/>
        <c:lblOffset val="100"/>
        <c:noMultiLvlLbl val="0"/>
      </c:catAx>
      <c:valAx>
        <c:axId val="163370496"/>
        <c:scaling>
          <c:orientation val="minMax"/>
        </c:scaling>
        <c:delete val="0"/>
        <c:axPos val="l"/>
        <c:majorGridlines/>
        <c:numFmt formatCode="General" sourceLinked="1"/>
        <c:majorTickMark val="out"/>
        <c:minorTickMark val="none"/>
        <c:tickLblPos val="nextTo"/>
        <c:txPr>
          <a:bodyPr/>
          <a:lstStyle/>
          <a:p>
            <a:pPr>
              <a:defRPr sz="1400" b="1"/>
            </a:pPr>
            <a:endParaRPr lang="pl-PL"/>
          </a:p>
        </c:txPr>
        <c:crossAx val="163368960"/>
        <c:crosses val="autoZero"/>
        <c:crossBetween val="between"/>
      </c:valAx>
    </c:plotArea>
    <c:legend>
      <c:legendPos val="b"/>
      <c:layout>
        <c:manualLayout>
          <c:xMode val="edge"/>
          <c:yMode val="edge"/>
          <c:x val="0.14015580833722116"/>
          <c:y val="0.93276197361977786"/>
          <c:w val="0.71533178737067438"/>
          <c:h val="5.2957781637067027E-2"/>
        </c:manualLayout>
      </c:layout>
      <c:overlay val="0"/>
      <c:txPr>
        <a:bodyPr/>
        <a:lstStyle/>
        <a:p>
          <a:pPr>
            <a:defRPr sz="1400" b="1"/>
          </a:pPr>
          <a:endParaRPr lang="pl-PL"/>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ln>
              <a:solidFill>
                <a:sysClr val="windowText" lastClr="000000"/>
              </a:solidFill>
            </a:ln>
          </c:spPr>
          <c:invertIfNegative val="0"/>
          <c:dPt>
            <c:idx val="0"/>
            <c:invertIfNegative val="0"/>
            <c:bubble3D val="0"/>
            <c:spPr>
              <a:solidFill>
                <a:srgbClr val="000000"/>
              </a:solidFill>
              <a:ln>
                <a:solidFill>
                  <a:sysClr val="windowText" lastClr="000000"/>
                </a:solidFill>
              </a:ln>
            </c:spPr>
          </c:dPt>
          <c:dPt>
            <c:idx val="1"/>
            <c:invertIfNegative val="0"/>
            <c:bubble3D val="0"/>
            <c:spPr>
              <a:solidFill>
                <a:srgbClr val="91BAFD"/>
              </a:solidFill>
              <a:ln>
                <a:solidFill>
                  <a:sysClr val="windowText" lastClr="000000"/>
                </a:solidFill>
              </a:ln>
            </c:spPr>
          </c:dPt>
          <c:dPt>
            <c:idx val="2"/>
            <c:invertIfNegative val="0"/>
            <c:bubble3D val="0"/>
            <c:spPr>
              <a:solidFill>
                <a:srgbClr val="9FFB93"/>
              </a:solidFill>
              <a:ln>
                <a:solidFill>
                  <a:sysClr val="windowText" lastClr="000000"/>
                </a:solidFill>
              </a:ln>
            </c:spPr>
          </c:dPt>
          <c:dPt>
            <c:idx val="3"/>
            <c:invertIfNegative val="0"/>
            <c:bubble3D val="0"/>
            <c:spPr>
              <a:solidFill>
                <a:srgbClr val="EFF995"/>
              </a:solidFill>
              <a:ln>
                <a:solidFill>
                  <a:sysClr val="windowText" lastClr="000000"/>
                </a:solidFill>
              </a:ln>
            </c:spPr>
          </c:dPt>
          <c:dPt>
            <c:idx val="4"/>
            <c:invertIfNegative val="0"/>
            <c:bubble3D val="0"/>
            <c:spPr>
              <a:solidFill>
                <a:srgbClr val="F193FB"/>
              </a:solidFill>
              <a:ln>
                <a:solidFill>
                  <a:sysClr val="windowText" lastClr="000000"/>
                </a:solidFill>
              </a:ln>
            </c:spPr>
          </c:dPt>
          <c:dPt>
            <c:idx val="5"/>
            <c:invertIfNegative val="0"/>
            <c:bubble3D val="0"/>
            <c:spPr>
              <a:solidFill>
                <a:srgbClr val="91E8FD"/>
              </a:solidFill>
              <a:ln>
                <a:solidFill>
                  <a:sysClr val="windowText" lastClr="000000"/>
                </a:solidFill>
              </a:ln>
            </c:spPr>
          </c:dPt>
          <c:dPt>
            <c:idx val="6"/>
            <c:invertIfNegative val="0"/>
            <c:bubble3D val="0"/>
            <c:spPr>
              <a:solidFill>
                <a:srgbClr val="DEDCB0"/>
              </a:solidFill>
              <a:ln>
                <a:solidFill>
                  <a:sysClr val="windowText" lastClr="000000"/>
                </a:solidFill>
              </a:ln>
            </c:spPr>
          </c:dPt>
          <c:dPt>
            <c:idx val="7"/>
            <c:invertIfNegative val="0"/>
            <c:bubble3D val="0"/>
            <c:spPr>
              <a:solidFill>
                <a:srgbClr val="BE1414"/>
              </a:solidFill>
              <a:ln>
                <a:solidFill>
                  <a:sysClr val="windowText" lastClr="000000"/>
                </a:solidFill>
              </a:ln>
            </c:spPr>
          </c:dPt>
          <c:dPt>
            <c:idx val="8"/>
            <c:invertIfNegative val="0"/>
            <c:bubble3D val="0"/>
            <c:spPr>
              <a:solidFill>
                <a:srgbClr val="B2CC16"/>
              </a:solidFill>
              <a:ln>
                <a:solidFill>
                  <a:sysClr val="windowText" lastClr="000000"/>
                </a:solidFill>
              </a:ln>
            </c:spPr>
          </c:dPt>
          <c:dPt>
            <c:idx val="9"/>
            <c:invertIfNegative val="0"/>
            <c:bubble3D val="0"/>
            <c:spPr>
              <a:solidFill>
                <a:srgbClr val="0DD5BD"/>
              </a:solidFill>
              <a:ln>
                <a:solidFill>
                  <a:sysClr val="windowText" lastClr="000000"/>
                </a:solidFill>
              </a:ln>
            </c:spPr>
          </c:dPt>
          <c:dPt>
            <c:idx val="10"/>
            <c:invertIfNegative val="0"/>
            <c:bubble3D val="0"/>
            <c:spPr>
              <a:solidFill>
                <a:srgbClr val="45869D"/>
              </a:solidFill>
              <a:ln>
                <a:solidFill>
                  <a:sysClr val="windowText" lastClr="000000"/>
                </a:solidFill>
              </a:ln>
            </c:spPr>
          </c:dPt>
          <c:dPt>
            <c:idx val="11"/>
            <c:invertIfNegative val="0"/>
            <c:bubble3D val="0"/>
            <c:spPr>
              <a:solidFill>
                <a:srgbClr val="7A7D65"/>
              </a:solidFill>
              <a:ln>
                <a:solidFill>
                  <a:sysClr val="windowText" lastClr="000000"/>
                </a:solidFill>
              </a:ln>
            </c:spPr>
          </c:dPt>
          <c:dPt>
            <c:idx val="12"/>
            <c:invertIfNegative val="0"/>
            <c:bubble3D val="0"/>
            <c:spPr>
              <a:solidFill>
                <a:srgbClr val="3EF40C"/>
              </a:solidFill>
              <a:ln>
                <a:solidFill>
                  <a:sysClr val="windowText" lastClr="000000"/>
                </a:solidFill>
              </a:ln>
            </c:spPr>
          </c:dPt>
          <c:dPt>
            <c:idx val="13"/>
            <c:invertIfNegative val="0"/>
            <c:bubble3D val="0"/>
            <c:spPr>
              <a:solidFill>
                <a:srgbClr val="00B050"/>
              </a:solidFill>
              <a:ln>
                <a:solidFill>
                  <a:sysClr val="windowText" lastClr="000000"/>
                </a:solidFill>
              </a:ln>
            </c:spPr>
          </c:dPt>
          <c:dPt>
            <c:idx val="14"/>
            <c:invertIfNegative val="0"/>
            <c:bubble3D val="0"/>
            <c:spPr>
              <a:solidFill>
                <a:srgbClr val="7030A0"/>
              </a:solidFill>
              <a:ln>
                <a:solidFill>
                  <a:sysClr val="windowText" lastClr="000000"/>
                </a:solidFill>
              </a:ln>
            </c:spPr>
          </c:dPt>
          <c:dPt>
            <c:idx val="16"/>
            <c:invertIfNegative val="0"/>
            <c:bubble3D val="0"/>
            <c:spPr>
              <a:solidFill>
                <a:srgbClr val="00B0F0"/>
              </a:solidFill>
              <a:ln>
                <a:solidFill>
                  <a:sysClr val="windowText" lastClr="000000"/>
                </a:solidFill>
              </a:ln>
            </c:spPr>
          </c:dPt>
          <c:dPt>
            <c:idx val="17"/>
            <c:invertIfNegative val="0"/>
            <c:bubble3D val="0"/>
            <c:spPr>
              <a:solidFill>
                <a:srgbClr val="92D050"/>
              </a:solidFill>
              <a:ln>
                <a:solidFill>
                  <a:sysClr val="windowText" lastClr="000000"/>
                </a:solidFill>
              </a:ln>
            </c:spPr>
          </c:dPt>
          <c:dPt>
            <c:idx val="18"/>
            <c:invertIfNegative val="0"/>
            <c:bubble3D val="0"/>
            <c:spPr>
              <a:solidFill>
                <a:srgbClr val="FFFF00"/>
              </a:solidFill>
              <a:ln>
                <a:solidFill>
                  <a:sysClr val="windowText" lastClr="000000"/>
                </a:solidFill>
              </a:ln>
            </c:spPr>
          </c:dPt>
          <c:dPt>
            <c:idx val="19"/>
            <c:invertIfNegative val="0"/>
            <c:bubble3D val="0"/>
            <c:spPr>
              <a:solidFill>
                <a:srgbClr val="FFC000"/>
              </a:solidFill>
              <a:ln>
                <a:solidFill>
                  <a:sysClr val="windowText" lastClr="000000"/>
                </a:solidFill>
              </a:ln>
            </c:spPr>
          </c:dPt>
          <c:dPt>
            <c:idx val="20"/>
            <c:invertIfNegative val="0"/>
            <c:bubble3D val="0"/>
            <c:spPr>
              <a:solidFill>
                <a:srgbClr val="FF0000"/>
              </a:solidFill>
              <a:ln>
                <a:solidFill>
                  <a:sysClr val="windowText" lastClr="000000"/>
                </a:solidFill>
              </a:ln>
            </c:spPr>
          </c:dPt>
          <c:dPt>
            <c:idx val="21"/>
            <c:invertIfNegative val="0"/>
            <c:bubble3D val="0"/>
            <c:spPr>
              <a:solidFill>
                <a:srgbClr val="F60AE5"/>
              </a:solidFill>
              <a:ln>
                <a:solidFill>
                  <a:sysClr val="windowText" lastClr="000000"/>
                </a:solidFill>
              </a:ln>
            </c:spPr>
          </c:dPt>
          <c:dLbls>
            <c:txPr>
              <a:bodyPr/>
              <a:lstStyle/>
              <a:p>
                <a:pPr>
                  <a:defRPr b="1"/>
                </a:pPr>
                <a:endParaRPr lang="pl-PL"/>
              </a:p>
            </c:txPr>
            <c:showLegendKey val="0"/>
            <c:showVal val="1"/>
            <c:showCatName val="0"/>
            <c:showSerName val="0"/>
            <c:showPercent val="0"/>
            <c:showBubbleSize val="0"/>
            <c:showLeaderLines val="0"/>
          </c:dLbls>
          <c:cat>
            <c:strRef>
              <c:f>'[Kopia Ankiety zliczone 97-2003ZBYSZEK.xls]6)'!$A$3:$A$24</c:f>
              <c:strCache>
                <c:ptCount val="22"/>
                <c:pt idx="0">
                  <c:v>2</c:v>
                </c:pt>
                <c:pt idx="1">
                  <c:v>4</c:v>
                </c:pt>
                <c:pt idx="2">
                  <c:v>6</c:v>
                </c:pt>
                <c:pt idx="3">
                  <c:v>7</c:v>
                </c:pt>
                <c:pt idx="4">
                  <c:v>14</c:v>
                </c:pt>
                <c:pt idx="5">
                  <c:v>15</c:v>
                </c:pt>
                <c:pt idx="6">
                  <c:v>21</c:v>
                </c:pt>
                <c:pt idx="7">
                  <c:v>22</c:v>
                </c:pt>
                <c:pt idx="8">
                  <c:v>23</c:v>
                </c:pt>
                <c:pt idx="9">
                  <c:v>25</c:v>
                </c:pt>
                <c:pt idx="10">
                  <c:v>28</c:v>
                </c:pt>
                <c:pt idx="11">
                  <c:v>32</c:v>
                </c:pt>
                <c:pt idx="12">
                  <c:v>33</c:v>
                </c:pt>
                <c:pt idx="13">
                  <c:v>38</c:v>
                </c:pt>
                <c:pt idx="14">
                  <c:v>39</c:v>
                </c:pt>
                <c:pt idx="15">
                  <c:v>40</c:v>
                </c:pt>
                <c:pt idx="16">
                  <c:v>41</c:v>
                </c:pt>
                <c:pt idx="17">
                  <c:v>42</c:v>
                </c:pt>
                <c:pt idx="18">
                  <c:v>43</c:v>
                </c:pt>
                <c:pt idx="19">
                  <c:v>45</c:v>
                </c:pt>
                <c:pt idx="20">
                  <c:v>sala gimnastyczna</c:v>
                </c:pt>
                <c:pt idx="21">
                  <c:v>hol</c:v>
                </c:pt>
              </c:strCache>
            </c:strRef>
          </c:cat>
          <c:val>
            <c:numRef>
              <c:f>'[Kopia Ankiety zliczone 97-2003ZBYSZEK.xls]6)'!$B$3:$B$24</c:f>
              <c:numCache>
                <c:formatCode>General</c:formatCode>
                <c:ptCount val="22"/>
                <c:pt idx="0">
                  <c:v>5</c:v>
                </c:pt>
                <c:pt idx="1">
                  <c:v>6</c:v>
                </c:pt>
                <c:pt idx="2">
                  <c:v>34</c:v>
                </c:pt>
                <c:pt idx="3">
                  <c:v>23</c:v>
                </c:pt>
                <c:pt idx="4">
                  <c:v>41</c:v>
                </c:pt>
                <c:pt idx="5">
                  <c:v>41</c:v>
                </c:pt>
                <c:pt idx="6">
                  <c:v>23</c:v>
                </c:pt>
                <c:pt idx="7">
                  <c:v>27</c:v>
                </c:pt>
                <c:pt idx="8">
                  <c:v>6</c:v>
                </c:pt>
                <c:pt idx="9">
                  <c:v>6</c:v>
                </c:pt>
                <c:pt idx="10">
                  <c:v>1</c:v>
                </c:pt>
                <c:pt idx="11">
                  <c:v>7</c:v>
                </c:pt>
                <c:pt idx="12">
                  <c:v>33</c:v>
                </c:pt>
                <c:pt idx="13">
                  <c:v>36</c:v>
                </c:pt>
                <c:pt idx="14">
                  <c:v>26</c:v>
                </c:pt>
                <c:pt idx="15">
                  <c:v>20</c:v>
                </c:pt>
                <c:pt idx="16">
                  <c:v>14</c:v>
                </c:pt>
                <c:pt idx="17">
                  <c:v>5</c:v>
                </c:pt>
                <c:pt idx="18">
                  <c:v>10</c:v>
                </c:pt>
                <c:pt idx="19">
                  <c:v>19</c:v>
                </c:pt>
                <c:pt idx="20">
                  <c:v>15</c:v>
                </c:pt>
                <c:pt idx="21">
                  <c:v>1</c:v>
                </c:pt>
              </c:numCache>
            </c:numRef>
          </c:val>
        </c:ser>
        <c:dLbls>
          <c:showLegendKey val="0"/>
          <c:showVal val="0"/>
          <c:showCatName val="0"/>
          <c:showSerName val="0"/>
          <c:showPercent val="0"/>
          <c:showBubbleSize val="0"/>
        </c:dLbls>
        <c:gapWidth val="0"/>
        <c:axId val="164971648"/>
        <c:axId val="164973184"/>
      </c:barChart>
      <c:catAx>
        <c:axId val="164971648"/>
        <c:scaling>
          <c:orientation val="minMax"/>
        </c:scaling>
        <c:delete val="0"/>
        <c:axPos val="l"/>
        <c:numFmt formatCode="General" sourceLinked="1"/>
        <c:majorTickMark val="out"/>
        <c:minorTickMark val="none"/>
        <c:tickLblPos val="nextTo"/>
        <c:txPr>
          <a:bodyPr/>
          <a:lstStyle/>
          <a:p>
            <a:pPr>
              <a:defRPr b="1"/>
            </a:pPr>
            <a:endParaRPr lang="pl-PL"/>
          </a:p>
        </c:txPr>
        <c:crossAx val="164973184"/>
        <c:crosses val="autoZero"/>
        <c:auto val="1"/>
        <c:lblAlgn val="ctr"/>
        <c:lblOffset val="100"/>
        <c:noMultiLvlLbl val="0"/>
      </c:catAx>
      <c:valAx>
        <c:axId val="164973184"/>
        <c:scaling>
          <c:orientation val="minMax"/>
        </c:scaling>
        <c:delete val="0"/>
        <c:axPos val="b"/>
        <c:majorGridlines/>
        <c:numFmt formatCode="General" sourceLinked="1"/>
        <c:majorTickMark val="out"/>
        <c:minorTickMark val="none"/>
        <c:tickLblPos val="nextTo"/>
        <c:txPr>
          <a:bodyPr/>
          <a:lstStyle/>
          <a:p>
            <a:pPr>
              <a:defRPr b="1"/>
            </a:pPr>
            <a:endParaRPr lang="pl-PL"/>
          </a:p>
        </c:txPr>
        <c:crossAx val="164971648"/>
        <c:crosses val="autoZero"/>
        <c:crossBetween val="between"/>
      </c:valAx>
    </c:plotArea>
    <c:plotVisOnly val="1"/>
    <c:dispBlanksAs val="zero"/>
    <c:showDLblsOverMax val="0"/>
  </c:chart>
  <c:txPr>
    <a:bodyPr/>
    <a:lstStyle/>
    <a:p>
      <a:pPr>
        <a:defRPr sz="1400"/>
      </a:pPr>
      <a:endParaRPr lang="pl-P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5655511811023624E-2"/>
          <c:y val="0"/>
          <c:w val="0.64772845581802285"/>
          <c:h val="0.97726089146660478"/>
        </c:manualLayout>
      </c:layout>
      <c:pie3DChart>
        <c:varyColors val="1"/>
        <c:ser>
          <c:idx val="0"/>
          <c:order val="0"/>
          <c:dPt>
            <c:idx val="0"/>
            <c:bubble3D val="0"/>
            <c:spPr>
              <a:solidFill>
                <a:srgbClr val="FF0000"/>
              </a:solidFill>
            </c:spPr>
          </c:dPt>
          <c:dPt>
            <c:idx val="1"/>
            <c:bubble3D val="0"/>
            <c:spPr>
              <a:solidFill>
                <a:srgbClr val="FA1AEF"/>
              </a:solidFill>
            </c:spPr>
          </c:dPt>
          <c:dPt>
            <c:idx val="2"/>
            <c:bubble3D val="0"/>
            <c:spPr>
              <a:solidFill>
                <a:srgbClr val="66FFFF"/>
              </a:solidFill>
            </c:spPr>
          </c:dPt>
          <c:dPt>
            <c:idx val="3"/>
            <c:bubble3D val="0"/>
            <c:spPr>
              <a:solidFill>
                <a:schemeClr val="accent6">
                  <a:lumMod val="75000"/>
                </a:schemeClr>
              </a:solidFill>
            </c:spPr>
          </c:dPt>
          <c:dPt>
            <c:idx val="4"/>
            <c:bubble3D val="0"/>
            <c:spPr>
              <a:solidFill>
                <a:srgbClr val="00CC00"/>
              </a:solidFill>
            </c:spPr>
          </c:dPt>
          <c:dPt>
            <c:idx val="5"/>
            <c:bubble3D val="0"/>
            <c:spPr>
              <a:solidFill>
                <a:srgbClr val="FFFF00"/>
              </a:solidFill>
            </c:spPr>
          </c:dPt>
          <c:dPt>
            <c:idx val="6"/>
            <c:bubble3D val="0"/>
            <c:spPr>
              <a:solidFill>
                <a:srgbClr val="0070C0"/>
              </a:solidFill>
            </c:spPr>
          </c:dPt>
          <c:dPt>
            <c:idx val="7"/>
            <c:bubble3D val="0"/>
            <c:spPr>
              <a:solidFill>
                <a:srgbClr val="C00000"/>
              </a:solidFill>
            </c:spPr>
          </c:dPt>
          <c:dPt>
            <c:idx val="8"/>
            <c:bubble3D val="0"/>
            <c:spPr>
              <a:solidFill>
                <a:srgbClr val="92D050"/>
              </a:solidFill>
            </c:spPr>
          </c:dPt>
          <c:dPt>
            <c:idx val="9"/>
            <c:bubble3D val="0"/>
            <c:spPr>
              <a:solidFill>
                <a:srgbClr val="7030A0"/>
              </a:solidFill>
            </c:spPr>
          </c:dPt>
          <c:dPt>
            <c:idx val="10"/>
            <c:bubble3D val="0"/>
            <c:spPr>
              <a:solidFill>
                <a:srgbClr val="00B0F0"/>
              </a:solidFill>
            </c:spPr>
          </c:dPt>
          <c:dPt>
            <c:idx val="11"/>
            <c:bubble3D val="0"/>
            <c:spPr>
              <a:solidFill>
                <a:srgbClr val="002060"/>
              </a:solidFill>
            </c:spPr>
          </c:dPt>
          <c:dLbls>
            <c:txPr>
              <a:bodyPr/>
              <a:lstStyle/>
              <a:p>
                <a:pPr>
                  <a:defRPr sz="1600" b="1" baseline="0"/>
                </a:pPr>
                <a:endParaRPr lang="pl-PL"/>
              </a:p>
            </c:txPr>
            <c:showLegendKey val="0"/>
            <c:showVal val="1"/>
            <c:showCatName val="0"/>
            <c:showSerName val="0"/>
            <c:showPercent val="0"/>
            <c:showBubbleSize val="0"/>
            <c:showLeaderLines val="1"/>
          </c:dLbls>
          <c:cat>
            <c:strRef>
              <c:f>'[Kopia Ankiety zliczone 97-2003ZBYSZEK.xls]7)'!$A$3:$A$14</c:f>
              <c:strCache>
                <c:ptCount val="12"/>
                <c:pt idx="0">
                  <c:v>j. polski</c:v>
                </c:pt>
                <c:pt idx="1">
                  <c:v>j. obcy</c:v>
                </c:pt>
                <c:pt idx="2">
                  <c:v>historia </c:v>
                </c:pt>
                <c:pt idx="3">
                  <c:v>w – f</c:v>
                </c:pt>
                <c:pt idx="4">
                  <c:v>matematyka</c:v>
                </c:pt>
                <c:pt idx="5">
                  <c:v>fizyka</c:v>
                </c:pt>
                <c:pt idx="6">
                  <c:v>chemia</c:v>
                </c:pt>
                <c:pt idx="7">
                  <c:v>biologia</c:v>
                </c:pt>
                <c:pt idx="8">
                  <c:v>geografia</c:v>
                </c:pt>
                <c:pt idx="9">
                  <c:v>podstawy przedsiębiorczości</c:v>
                </c:pt>
                <c:pt idx="10">
                  <c:v>zawodowe</c:v>
                </c:pt>
                <c:pt idx="11">
                  <c:v>inny</c:v>
                </c:pt>
              </c:strCache>
            </c:strRef>
          </c:cat>
          <c:val>
            <c:numRef>
              <c:f>'[Kopia Ankiety zliczone 97-2003ZBYSZEK.xls]7)'!$C$3:$C$14</c:f>
              <c:numCache>
                <c:formatCode>0.00%</c:formatCode>
                <c:ptCount val="12"/>
                <c:pt idx="0">
                  <c:v>0.11010830324909746</c:v>
                </c:pt>
                <c:pt idx="1">
                  <c:v>0.11552346570397112</c:v>
                </c:pt>
                <c:pt idx="2">
                  <c:v>0.20036101083032493</c:v>
                </c:pt>
                <c:pt idx="3">
                  <c:v>1.4440433212996392E-2</c:v>
                </c:pt>
                <c:pt idx="4">
                  <c:v>0.23285198555956679</c:v>
                </c:pt>
                <c:pt idx="5">
                  <c:v>6.8592057761732869E-2</c:v>
                </c:pt>
                <c:pt idx="6">
                  <c:v>4.5126353790613714E-2</c:v>
                </c:pt>
                <c:pt idx="7">
                  <c:v>5.2346570397111929E-2</c:v>
                </c:pt>
                <c:pt idx="8">
                  <c:v>5.4151624548736482E-2</c:v>
                </c:pt>
                <c:pt idx="9">
                  <c:v>4.3321299638989168E-2</c:v>
                </c:pt>
                <c:pt idx="10">
                  <c:v>5.0541516245487361E-2</c:v>
                </c:pt>
                <c:pt idx="11">
                  <c:v>1.263537906137184E-2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9446237970253699"/>
          <c:y val="0.12422325549686401"/>
          <c:w val="0.30327868852459022"/>
          <c:h val="0.77316535536455555"/>
        </c:manualLayout>
      </c:layout>
      <c:overlay val="0"/>
      <c:txPr>
        <a:bodyPr/>
        <a:lstStyle/>
        <a:p>
          <a:pPr>
            <a:defRPr sz="1600" b="1" baseline="0"/>
          </a:pPr>
          <a:endParaRPr lang="pl-PL"/>
        </a:p>
      </c:txPr>
    </c:legend>
    <c:plotVisOnly val="1"/>
    <c:dispBlanksAs val="zero"/>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050513935804785E-2"/>
          <c:y val="6.0349154971940794E-2"/>
          <c:w val="0.62546156835144129"/>
          <c:h val="0.88575422514029611"/>
        </c:manualLayout>
      </c:layout>
      <c:pie3DChart>
        <c:varyColors val="1"/>
        <c:ser>
          <c:idx val="0"/>
          <c:order val="0"/>
          <c:spPr>
            <a:ln>
              <a:solidFill>
                <a:sysClr val="windowText" lastClr="000000">
                  <a:lumMod val="65000"/>
                  <a:lumOff val="35000"/>
                </a:sysClr>
              </a:solidFill>
            </a:ln>
          </c:spPr>
          <c:dPt>
            <c:idx val="0"/>
            <c:bubble3D val="0"/>
            <c:spPr>
              <a:solidFill>
                <a:srgbClr val="FF0000"/>
              </a:solidFill>
              <a:ln>
                <a:solidFill>
                  <a:sysClr val="windowText" lastClr="000000">
                    <a:lumMod val="65000"/>
                    <a:lumOff val="35000"/>
                  </a:sysClr>
                </a:solidFill>
              </a:ln>
            </c:spPr>
          </c:dPt>
          <c:dPt>
            <c:idx val="1"/>
            <c:bubble3D val="0"/>
            <c:spPr>
              <a:solidFill>
                <a:srgbClr val="FA1AEF"/>
              </a:solidFill>
              <a:ln>
                <a:solidFill>
                  <a:sysClr val="windowText" lastClr="000000">
                    <a:lumMod val="65000"/>
                    <a:lumOff val="35000"/>
                  </a:sysClr>
                </a:solidFill>
              </a:ln>
            </c:spPr>
          </c:dPt>
          <c:dPt>
            <c:idx val="2"/>
            <c:bubble3D val="0"/>
            <c:spPr>
              <a:solidFill>
                <a:srgbClr val="66FFFF"/>
              </a:solidFill>
              <a:ln>
                <a:solidFill>
                  <a:sysClr val="windowText" lastClr="000000">
                    <a:lumMod val="65000"/>
                    <a:lumOff val="35000"/>
                  </a:sysClr>
                </a:solidFill>
              </a:ln>
            </c:spPr>
          </c:dPt>
          <c:dPt>
            <c:idx val="3"/>
            <c:bubble3D val="0"/>
            <c:spPr>
              <a:solidFill>
                <a:srgbClr val="F88941">
                  <a:lumMod val="75000"/>
                </a:srgbClr>
              </a:solidFill>
              <a:ln>
                <a:solidFill>
                  <a:sysClr val="windowText" lastClr="000000">
                    <a:lumMod val="65000"/>
                    <a:lumOff val="35000"/>
                  </a:sysClr>
                </a:solidFill>
              </a:ln>
            </c:spPr>
          </c:dPt>
          <c:dPt>
            <c:idx val="4"/>
            <c:bubble3D val="0"/>
            <c:spPr>
              <a:solidFill>
                <a:srgbClr val="33CC33"/>
              </a:solidFill>
              <a:ln>
                <a:solidFill>
                  <a:sysClr val="windowText" lastClr="000000">
                    <a:lumMod val="65000"/>
                    <a:lumOff val="35000"/>
                  </a:sysClr>
                </a:solidFill>
              </a:ln>
            </c:spPr>
          </c:dPt>
          <c:dPt>
            <c:idx val="5"/>
            <c:bubble3D val="0"/>
            <c:spPr>
              <a:solidFill>
                <a:srgbClr val="FFFF00"/>
              </a:solidFill>
              <a:ln>
                <a:solidFill>
                  <a:sysClr val="windowText" lastClr="000000">
                    <a:lumMod val="65000"/>
                    <a:lumOff val="35000"/>
                  </a:sysClr>
                </a:solidFill>
              </a:ln>
            </c:spPr>
          </c:dPt>
          <c:dPt>
            <c:idx val="6"/>
            <c:bubble3D val="0"/>
            <c:spPr>
              <a:solidFill>
                <a:srgbClr val="0070C0"/>
              </a:solidFill>
              <a:ln>
                <a:solidFill>
                  <a:sysClr val="windowText" lastClr="000000">
                    <a:lumMod val="65000"/>
                    <a:lumOff val="35000"/>
                  </a:sysClr>
                </a:solidFill>
              </a:ln>
            </c:spPr>
          </c:dPt>
          <c:dPt>
            <c:idx val="7"/>
            <c:bubble3D val="0"/>
            <c:spPr>
              <a:solidFill>
                <a:srgbClr val="C00000"/>
              </a:solidFill>
              <a:ln>
                <a:solidFill>
                  <a:sysClr val="windowText" lastClr="000000">
                    <a:lumMod val="65000"/>
                    <a:lumOff val="35000"/>
                  </a:sysClr>
                </a:solidFill>
              </a:ln>
            </c:spPr>
          </c:dPt>
          <c:dPt>
            <c:idx val="8"/>
            <c:bubble3D val="0"/>
            <c:spPr>
              <a:solidFill>
                <a:srgbClr val="92D050"/>
              </a:solidFill>
              <a:ln>
                <a:solidFill>
                  <a:sysClr val="windowText" lastClr="000000">
                    <a:lumMod val="65000"/>
                    <a:lumOff val="35000"/>
                  </a:sysClr>
                </a:solidFill>
              </a:ln>
            </c:spPr>
          </c:dPt>
          <c:dPt>
            <c:idx val="9"/>
            <c:bubble3D val="0"/>
            <c:spPr>
              <a:solidFill>
                <a:srgbClr val="79498D">
                  <a:lumMod val="75000"/>
                </a:srgbClr>
              </a:solidFill>
              <a:ln>
                <a:solidFill>
                  <a:sysClr val="windowText" lastClr="000000">
                    <a:lumMod val="65000"/>
                    <a:lumOff val="35000"/>
                  </a:sysClr>
                </a:solidFill>
              </a:ln>
            </c:spPr>
          </c:dPt>
          <c:dPt>
            <c:idx val="10"/>
            <c:bubble3D val="0"/>
            <c:spPr>
              <a:solidFill>
                <a:srgbClr val="00B0F0"/>
              </a:solidFill>
              <a:ln>
                <a:solidFill>
                  <a:sysClr val="windowText" lastClr="000000">
                    <a:lumMod val="65000"/>
                    <a:lumOff val="35000"/>
                  </a:sysClr>
                </a:solidFill>
              </a:ln>
            </c:spPr>
          </c:dPt>
          <c:dPt>
            <c:idx val="11"/>
            <c:bubble3D val="0"/>
            <c:spPr>
              <a:solidFill>
                <a:srgbClr val="002060"/>
              </a:solidFill>
              <a:ln>
                <a:solidFill>
                  <a:sysClr val="windowText" lastClr="000000">
                    <a:lumMod val="65000"/>
                    <a:lumOff val="35000"/>
                  </a:sysClr>
                </a:solidFill>
              </a:ln>
            </c:spPr>
          </c:dPt>
          <c:dLbls>
            <c:txPr>
              <a:bodyPr/>
              <a:lstStyle/>
              <a:p>
                <a:pPr>
                  <a:defRPr sz="1600" b="1" baseline="0"/>
                </a:pPr>
                <a:endParaRPr lang="pl-PL"/>
              </a:p>
            </c:txPr>
            <c:showLegendKey val="0"/>
            <c:showVal val="1"/>
            <c:showCatName val="0"/>
            <c:showSerName val="0"/>
            <c:showPercent val="0"/>
            <c:showBubbleSize val="0"/>
            <c:showLeaderLines val="1"/>
          </c:dLbls>
          <c:cat>
            <c:strRef>
              <c:f>'[Kopia Ankiety zliczone 97-2003ZBYSZEK.xls]8)'!$A$3:$A$14</c:f>
              <c:strCache>
                <c:ptCount val="12"/>
                <c:pt idx="0">
                  <c:v>j. polski</c:v>
                </c:pt>
                <c:pt idx="1">
                  <c:v>j. obcy</c:v>
                </c:pt>
                <c:pt idx="2">
                  <c:v>historia </c:v>
                </c:pt>
                <c:pt idx="3">
                  <c:v>w – f</c:v>
                </c:pt>
                <c:pt idx="4">
                  <c:v>matematyka</c:v>
                </c:pt>
                <c:pt idx="5">
                  <c:v>fizyka</c:v>
                </c:pt>
                <c:pt idx="6">
                  <c:v>chemia</c:v>
                </c:pt>
                <c:pt idx="7">
                  <c:v>biologia</c:v>
                </c:pt>
                <c:pt idx="8">
                  <c:v>geografia</c:v>
                </c:pt>
                <c:pt idx="9">
                  <c:v>podstawy przedsiębiorczości</c:v>
                </c:pt>
                <c:pt idx="10">
                  <c:v>zawodowe</c:v>
                </c:pt>
                <c:pt idx="11">
                  <c:v>inny</c:v>
                </c:pt>
              </c:strCache>
            </c:strRef>
          </c:cat>
          <c:val>
            <c:numRef>
              <c:f>'[Kopia Ankiety zliczone 97-2003ZBYSZEK.xls]8)'!$C$3:$C$14</c:f>
              <c:numCache>
                <c:formatCode>0.00%</c:formatCode>
                <c:ptCount val="12"/>
                <c:pt idx="0">
                  <c:v>7.8014184397163122E-2</c:v>
                </c:pt>
                <c:pt idx="1">
                  <c:v>0.15602836879432627</c:v>
                </c:pt>
                <c:pt idx="2">
                  <c:v>4.2553191489361708E-2</c:v>
                </c:pt>
                <c:pt idx="3">
                  <c:v>0.26713947990543735</c:v>
                </c:pt>
                <c:pt idx="4">
                  <c:v>0.10401891252955081</c:v>
                </c:pt>
                <c:pt idx="5">
                  <c:v>1.8912529550827426E-2</c:v>
                </c:pt>
                <c:pt idx="6">
                  <c:v>8.9834515366430279E-2</c:v>
                </c:pt>
                <c:pt idx="7">
                  <c:v>8.7470449172576847E-2</c:v>
                </c:pt>
                <c:pt idx="8">
                  <c:v>4.2553191489361708E-2</c:v>
                </c:pt>
                <c:pt idx="9">
                  <c:v>2.1276595744680847E-2</c:v>
                </c:pt>
                <c:pt idx="10">
                  <c:v>6.1465721040189124E-2</c:v>
                </c:pt>
                <c:pt idx="11">
                  <c:v>3.0732860520094569E-2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1193940898553509"/>
          <c:y val="2.3683174769199095E-2"/>
          <c:w val="0.28688524590163939"/>
          <c:h val="0.96513073750613088"/>
        </c:manualLayout>
      </c:layout>
      <c:overlay val="0"/>
      <c:txPr>
        <a:bodyPr/>
        <a:lstStyle/>
        <a:p>
          <a:pPr>
            <a:defRPr sz="1600" b="1" baseline="0"/>
          </a:pPr>
          <a:endParaRPr lang="pl-PL"/>
        </a:p>
      </c:txPr>
    </c:legend>
    <c:plotVisOnly val="1"/>
    <c:dispBlanksAs val="zero"/>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chemeClr val="tx1"/>
              </a:solidFill>
            </a:ln>
          </c:spPr>
          <c:dPt>
            <c:idx val="0"/>
            <c:bubble3D val="0"/>
            <c:spPr>
              <a:solidFill>
                <a:srgbClr val="92D050"/>
              </a:solidFill>
              <a:ln>
                <a:solidFill>
                  <a:schemeClr val="tx1"/>
                </a:solidFill>
              </a:ln>
            </c:spPr>
          </c:dPt>
          <c:dPt>
            <c:idx val="1"/>
            <c:bubble3D val="0"/>
            <c:spPr>
              <a:solidFill>
                <a:srgbClr val="00B0F0"/>
              </a:solidFill>
              <a:ln>
                <a:solidFill>
                  <a:schemeClr val="tx1"/>
                </a:solidFill>
              </a:ln>
            </c:spPr>
          </c:dPt>
          <c:dPt>
            <c:idx val="2"/>
            <c:bubble3D val="0"/>
            <c:spPr>
              <a:solidFill>
                <a:srgbClr val="FF0000"/>
              </a:solidFill>
              <a:ln>
                <a:solidFill>
                  <a:schemeClr val="tx1"/>
                </a:solidFill>
              </a:ln>
            </c:spPr>
          </c:dPt>
          <c:dPt>
            <c:idx val="3"/>
            <c:bubble3D val="0"/>
            <c:spPr>
              <a:solidFill>
                <a:srgbClr val="FFFF00"/>
              </a:solidFill>
              <a:ln>
                <a:solidFill>
                  <a:schemeClr val="tx1"/>
                </a:solidFill>
              </a:ln>
            </c:spPr>
          </c:dPt>
          <c:dLbls>
            <c:numFmt formatCode="0.00%" sourceLinked="0"/>
            <c:txPr>
              <a:bodyPr/>
              <a:lstStyle/>
              <a:p>
                <a:pPr>
                  <a:defRPr sz="1400" b="1" i="0" u="none" strike="noStrike" baseline="0">
                    <a:solidFill>
                      <a:srgbClr val="000000"/>
                    </a:solidFill>
                    <a:latin typeface="Calibri"/>
                    <a:ea typeface="Calibri"/>
                    <a:cs typeface="Calibri"/>
                  </a:defRPr>
                </a:pPr>
                <a:endParaRPr lang="pl-PL"/>
              </a:p>
            </c:txPr>
            <c:showLegendKey val="0"/>
            <c:showVal val="0"/>
            <c:showCatName val="1"/>
            <c:showSerName val="0"/>
            <c:showPercent val="1"/>
            <c:showBubbleSize val="0"/>
            <c:showLeaderLines val="1"/>
          </c:dLbls>
          <c:cat>
            <c:strRef>
              <c:f>'25)'!$A$3:$A$6</c:f>
              <c:strCache>
                <c:ptCount val="4"/>
                <c:pt idx="0">
                  <c:v>tak</c:v>
                </c:pt>
                <c:pt idx="1">
                  <c:v>raczej tak</c:v>
                </c:pt>
                <c:pt idx="2">
                  <c:v>raczej nie</c:v>
                </c:pt>
                <c:pt idx="3">
                  <c:v>nie</c:v>
                </c:pt>
              </c:strCache>
            </c:strRef>
          </c:cat>
          <c:val>
            <c:numRef>
              <c:f>'25)'!$C$3:$C$6</c:f>
              <c:numCache>
                <c:formatCode>0.00%</c:formatCode>
                <c:ptCount val="4"/>
                <c:pt idx="0">
                  <c:v>0.16</c:v>
                </c:pt>
                <c:pt idx="1">
                  <c:v>0.4850000000000001</c:v>
                </c:pt>
                <c:pt idx="2">
                  <c:v>0.16500000000000001</c:v>
                </c:pt>
                <c:pt idx="3">
                  <c:v>0.19</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4628819662201627E-2"/>
          <c:y val="3.7332539780575186E-2"/>
          <c:w val="0.94116448636251848"/>
          <c:h val="0.92952947649958706"/>
        </c:manualLayout>
      </c:layout>
      <c:pie3DChart>
        <c:varyColors val="1"/>
        <c:ser>
          <c:idx val="0"/>
          <c:order val="0"/>
          <c:spPr>
            <a:ln>
              <a:solidFill>
                <a:sysClr val="windowText" lastClr="000000"/>
              </a:solidFill>
            </a:ln>
          </c:spPr>
          <c:dPt>
            <c:idx val="0"/>
            <c:bubble3D val="0"/>
            <c:spPr>
              <a:solidFill>
                <a:srgbClr val="FF0000"/>
              </a:solidFill>
              <a:ln>
                <a:solidFill>
                  <a:sysClr val="windowText" lastClr="000000"/>
                </a:solidFill>
              </a:ln>
            </c:spPr>
          </c:dPt>
          <c:dPt>
            <c:idx val="1"/>
            <c:bubble3D val="0"/>
            <c:spPr>
              <a:solidFill>
                <a:srgbClr val="9E5ECE"/>
              </a:solidFill>
              <a:ln>
                <a:solidFill>
                  <a:sysClr val="windowText" lastClr="000000"/>
                </a:solidFill>
              </a:ln>
            </c:spPr>
          </c:dPt>
          <c:dPt>
            <c:idx val="2"/>
            <c:bubble3D val="0"/>
            <c:spPr>
              <a:solidFill>
                <a:srgbClr val="00B0F0"/>
              </a:solidFill>
              <a:ln>
                <a:solidFill>
                  <a:sysClr val="windowText" lastClr="000000"/>
                </a:solidFill>
              </a:ln>
            </c:spPr>
          </c:dPt>
          <c:dPt>
            <c:idx val="3"/>
            <c:bubble3D val="0"/>
            <c:spPr>
              <a:solidFill>
                <a:srgbClr val="FFFF00"/>
              </a:solidFill>
              <a:ln>
                <a:solidFill>
                  <a:sysClr val="windowText" lastClr="000000"/>
                </a:solidFill>
              </a:ln>
            </c:spPr>
          </c:dPt>
          <c:dPt>
            <c:idx val="4"/>
            <c:bubble3D val="0"/>
            <c:spPr>
              <a:solidFill>
                <a:srgbClr val="FA1AEF"/>
              </a:solidFill>
              <a:ln>
                <a:solidFill>
                  <a:sysClr val="windowText" lastClr="000000"/>
                </a:solidFill>
              </a:ln>
            </c:spPr>
          </c:dPt>
          <c:dPt>
            <c:idx val="5"/>
            <c:bubble3D val="0"/>
            <c:spPr>
              <a:solidFill>
                <a:srgbClr val="FFC000"/>
              </a:solidFill>
              <a:ln>
                <a:solidFill>
                  <a:sysClr val="windowText" lastClr="000000"/>
                </a:solidFill>
              </a:ln>
            </c:spPr>
          </c:dPt>
          <c:dPt>
            <c:idx val="6"/>
            <c:bubble3D val="0"/>
            <c:spPr>
              <a:solidFill>
                <a:srgbClr val="0070C0"/>
              </a:solidFill>
              <a:ln>
                <a:solidFill>
                  <a:sysClr val="windowText" lastClr="000000"/>
                </a:solidFill>
              </a:ln>
            </c:spPr>
          </c:dPt>
          <c:dLbls>
            <c:numFmt formatCode="0.00%" sourceLinked="0"/>
            <c:txPr>
              <a:bodyPr/>
              <a:lstStyle/>
              <a:p>
                <a:pPr>
                  <a:defRPr sz="1400" b="1"/>
                </a:pPr>
                <a:endParaRPr lang="pl-PL"/>
              </a:p>
            </c:txPr>
            <c:showLegendKey val="0"/>
            <c:showVal val="0"/>
            <c:showCatName val="1"/>
            <c:showSerName val="0"/>
            <c:showPercent val="1"/>
            <c:showBubbleSize val="0"/>
            <c:showLeaderLines val="1"/>
          </c:dLbls>
          <c:cat>
            <c:strRef>
              <c:f>'10)'!$A$3:$A$9</c:f>
              <c:strCache>
                <c:ptCount val="7"/>
                <c:pt idx="0">
                  <c:v>0 – 5</c:v>
                </c:pt>
                <c:pt idx="1">
                  <c:v>5 – 10</c:v>
                </c:pt>
                <c:pt idx="2">
                  <c:v>10 – 15</c:v>
                </c:pt>
                <c:pt idx="3">
                  <c:v>15 – 20</c:v>
                </c:pt>
                <c:pt idx="4">
                  <c:v>20 – 25</c:v>
                </c:pt>
                <c:pt idx="5">
                  <c:v>25 – 30</c:v>
                </c:pt>
                <c:pt idx="6">
                  <c:v>30 i więcej</c:v>
                </c:pt>
              </c:strCache>
            </c:strRef>
          </c:cat>
          <c:val>
            <c:numRef>
              <c:f>'10)'!$C$3:$C$9</c:f>
              <c:numCache>
                <c:formatCode>0.00%</c:formatCode>
                <c:ptCount val="7"/>
                <c:pt idx="0">
                  <c:v>0.32750000000000007</c:v>
                </c:pt>
                <c:pt idx="1">
                  <c:v>0.15750000000000003</c:v>
                </c:pt>
                <c:pt idx="2">
                  <c:v>0.16750000000000001</c:v>
                </c:pt>
                <c:pt idx="3">
                  <c:v>0.1275</c:v>
                </c:pt>
                <c:pt idx="4">
                  <c:v>0.11</c:v>
                </c:pt>
                <c:pt idx="5">
                  <c:v>6.7500000000000004E-2</c:v>
                </c:pt>
                <c:pt idx="6">
                  <c:v>4.2500000000000003E-2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997810618500277E-2"/>
          <c:y val="5.9269984199078409E-4"/>
          <c:w val="0.94116037219485493"/>
          <c:h val="0.93364042655877122"/>
        </c:manualLayout>
      </c:layout>
      <c:pie3DChart>
        <c:varyColors val="1"/>
        <c:ser>
          <c:idx val="0"/>
          <c:order val="0"/>
          <c:explosion val="6"/>
          <c:dPt>
            <c:idx val="0"/>
            <c:bubble3D val="0"/>
            <c:explosion val="0"/>
            <c:spPr>
              <a:solidFill>
                <a:srgbClr val="00B0F0"/>
              </a:solidFill>
            </c:spPr>
          </c:dPt>
          <c:dPt>
            <c:idx val="1"/>
            <c:bubble3D val="0"/>
            <c:explosion val="0"/>
            <c:spPr>
              <a:solidFill>
                <a:srgbClr val="FF0000"/>
              </a:solidFill>
              <a:ln>
                <a:solidFill>
                  <a:sysClr val="windowText" lastClr="000000"/>
                </a:solidFill>
              </a:ln>
            </c:spPr>
          </c:dPt>
          <c:dPt>
            <c:idx val="2"/>
            <c:bubble3D val="0"/>
            <c:explosion val="0"/>
            <c:spPr>
              <a:solidFill>
                <a:srgbClr val="92D050"/>
              </a:solidFill>
            </c:spPr>
          </c:dPt>
          <c:dPt>
            <c:idx val="3"/>
            <c:bubble3D val="0"/>
            <c:explosion val="0"/>
            <c:spPr>
              <a:solidFill>
                <a:srgbClr val="FFFF00"/>
              </a:solidFill>
            </c:spPr>
          </c:dPt>
          <c:dLbls>
            <c:dLbl>
              <c:idx val="2"/>
              <c:layout>
                <c:manualLayout>
                  <c:x val="7.789974529045907E-4"/>
                  <c:y val="-0.13211917464976827"/>
                </c:manualLayout>
              </c:layout>
              <c:showLegendKey val="0"/>
              <c:showVal val="0"/>
              <c:showCatName val="1"/>
              <c:showSerName val="0"/>
              <c:showPercent val="1"/>
              <c:showBubbleSize val="0"/>
            </c:dLbl>
            <c:numFmt formatCode="0.00%" sourceLinked="0"/>
            <c:txPr>
              <a:bodyPr/>
              <a:lstStyle/>
              <a:p>
                <a:pPr>
                  <a:defRPr sz="1400" b="1"/>
                </a:pPr>
                <a:endParaRPr lang="pl-PL"/>
              </a:p>
            </c:txPr>
            <c:showLegendKey val="0"/>
            <c:showVal val="0"/>
            <c:showCatName val="1"/>
            <c:showSerName val="0"/>
            <c:showPercent val="1"/>
            <c:showBubbleSize val="0"/>
            <c:showLeaderLines val="1"/>
          </c:dLbls>
          <c:cat>
            <c:strRef>
              <c:f>'11)'!$A$3:$A$6</c:f>
              <c:strCache>
                <c:ptCount val="4"/>
                <c:pt idx="0">
                  <c:v>pieszo</c:v>
                </c:pt>
                <c:pt idx="1">
                  <c:v>autobus</c:v>
                </c:pt>
                <c:pt idx="2">
                  <c:v>rower</c:v>
                </c:pt>
                <c:pt idx="3">
                  <c:v>samochód</c:v>
                </c:pt>
              </c:strCache>
            </c:strRef>
          </c:cat>
          <c:val>
            <c:numRef>
              <c:f>'11)'!$C$3:$C$6</c:f>
              <c:numCache>
                <c:formatCode>0.00%</c:formatCode>
                <c:ptCount val="4"/>
                <c:pt idx="0">
                  <c:v>0.2554744525547446</c:v>
                </c:pt>
                <c:pt idx="1">
                  <c:v>0.44768856447688571</c:v>
                </c:pt>
                <c:pt idx="2">
                  <c:v>3.8929440389294405E-2</c:v>
                </c:pt>
                <c:pt idx="3">
                  <c:v>0.25790754257907544</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8733622939235228E-2"/>
          <c:y val="2.8943427659100837E-2"/>
          <c:w val="0.94663755739856326"/>
          <c:h val="0.93162675452995547"/>
        </c:manualLayout>
      </c:layout>
      <c:pie3DChart>
        <c:varyColors val="1"/>
        <c:ser>
          <c:idx val="0"/>
          <c:order val="0"/>
          <c:spPr>
            <a:ln>
              <a:solidFill>
                <a:sysClr val="windowText" lastClr="000000"/>
              </a:solidFill>
            </a:ln>
          </c:spPr>
          <c:dPt>
            <c:idx val="0"/>
            <c:bubble3D val="0"/>
            <c:spPr>
              <a:solidFill>
                <a:srgbClr val="FFFF00"/>
              </a:solidFill>
              <a:ln>
                <a:solidFill>
                  <a:sysClr val="windowText" lastClr="000000"/>
                </a:solidFill>
              </a:ln>
            </c:spPr>
          </c:dPt>
          <c:dPt>
            <c:idx val="1"/>
            <c:bubble3D val="0"/>
            <c:spPr>
              <a:solidFill>
                <a:srgbClr val="FF0000"/>
              </a:solidFill>
              <a:ln>
                <a:solidFill>
                  <a:sysClr val="windowText" lastClr="000000"/>
                </a:solidFill>
              </a:ln>
            </c:spPr>
          </c:dPt>
          <c:dPt>
            <c:idx val="2"/>
            <c:bubble3D val="0"/>
            <c:spPr>
              <a:solidFill>
                <a:srgbClr val="00B050"/>
              </a:solidFill>
              <a:ln>
                <a:solidFill>
                  <a:sysClr val="windowText" lastClr="000000"/>
                </a:solidFill>
              </a:ln>
            </c:spPr>
          </c:dPt>
          <c:dPt>
            <c:idx val="3"/>
            <c:bubble3D val="0"/>
            <c:spPr>
              <a:solidFill>
                <a:srgbClr val="FF66CC"/>
              </a:solidFill>
              <a:ln>
                <a:solidFill>
                  <a:sysClr val="windowText" lastClr="000000"/>
                </a:solidFill>
              </a:ln>
            </c:spPr>
          </c:dPt>
          <c:dPt>
            <c:idx val="4"/>
            <c:bubble3D val="0"/>
            <c:spPr>
              <a:solidFill>
                <a:srgbClr val="00B0F0"/>
              </a:solidFill>
              <a:ln>
                <a:solidFill>
                  <a:sysClr val="windowText" lastClr="000000"/>
                </a:solidFill>
              </a:ln>
            </c:spPr>
          </c:dPt>
          <c:dLbls>
            <c:numFmt formatCode="0.00%" sourceLinked="0"/>
            <c:txPr>
              <a:bodyPr/>
              <a:lstStyle/>
              <a:p>
                <a:pPr>
                  <a:defRPr sz="1400" b="1"/>
                </a:pPr>
                <a:endParaRPr lang="pl-PL"/>
              </a:p>
            </c:txPr>
            <c:showLegendKey val="0"/>
            <c:showVal val="0"/>
            <c:showCatName val="1"/>
            <c:showSerName val="0"/>
            <c:showPercent val="1"/>
            <c:showBubbleSize val="0"/>
            <c:showLeaderLines val="1"/>
          </c:dLbls>
          <c:cat>
            <c:strRef>
              <c:f>'12)'!$A$3:$A$7</c:f>
              <c:strCache>
                <c:ptCount val="5"/>
                <c:pt idx="0">
                  <c:v>brak</c:v>
                </c:pt>
                <c:pt idx="1">
                  <c:v>1</c:v>
                </c:pt>
                <c:pt idx="2">
                  <c:v>2</c:v>
                </c:pt>
                <c:pt idx="3">
                  <c:v>3</c:v>
                </c:pt>
                <c:pt idx="4">
                  <c:v>4 i więcej</c:v>
                </c:pt>
              </c:strCache>
            </c:strRef>
          </c:cat>
          <c:val>
            <c:numRef>
              <c:f>'12)'!$C$3:$C$7</c:f>
              <c:numCache>
                <c:formatCode>0.00%</c:formatCode>
                <c:ptCount val="5"/>
                <c:pt idx="0">
                  <c:v>8.2500000000000004E-2</c:v>
                </c:pt>
                <c:pt idx="1">
                  <c:v>0.40750000000000003</c:v>
                </c:pt>
                <c:pt idx="2">
                  <c:v>0.29500000000000004</c:v>
                </c:pt>
                <c:pt idx="3">
                  <c:v>0.1125</c:v>
                </c:pt>
                <c:pt idx="4">
                  <c:v>0.10249999999999998</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chemeClr val="tx1"/>
              </a:solidFill>
            </a:ln>
          </c:spPr>
          <c:dPt>
            <c:idx val="0"/>
            <c:bubble3D val="0"/>
            <c:spPr>
              <a:solidFill>
                <a:srgbClr val="00B050"/>
              </a:solidFill>
              <a:ln>
                <a:solidFill>
                  <a:schemeClr val="tx1"/>
                </a:solidFill>
              </a:ln>
            </c:spPr>
          </c:dPt>
          <c:dPt>
            <c:idx val="1"/>
            <c:bubble3D val="0"/>
            <c:spPr>
              <a:solidFill>
                <a:srgbClr val="FFC000"/>
              </a:solidFill>
              <a:ln>
                <a:solidFill>
                  <a:schemeClr val="tx1"/>
                </a:solidFill>
              </a:ln>
            </c:spPr>
          </c:dPt>
          <c:dPt>
            <c:idx val="2"/>
            <c:bubble3D val="0"/>
            <c:spPr>
              <a:solidFill>
                <a:srgbClr val="00B0F0"/>
              </a:solidFill>
              <a:ln>
                <a:solidFill>
                  <a:schemeClr val="tx1"/>
                </a:solidFill>
              </a:ln>
            </c:spPr>
          </c:dPt>
          <c:dPt>
            <c:idx val="3"/>
            <c:bubble3D val="0"/>
            <c:spPr>
              <a:solidFill>
                <a:srgbClr val="FF0000"/>
              </a:solidFill>
              <a:ln>
                <a:solidFill>
                  <a:schemeClr val="tx1"/>
                </a:solidFill>
              </a:ln>
            </c:spPr>
          </c:dPt>
          <c:dLbls>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1"/>
            <c:showSerName val="0"/>
            <c:showPercent val="0"/>
            <c:showBubbleSize val="0"/>
            <c:separator>
</c:separator>
            <c:showLeaderLines val="1"/>
          </c:dLbls>
          <c:cat>
            <c:strRef>
              <c:f>'16)'!$A$3:$A$6</c:f>
              <c:strCache>
                <c:ptCount val="4"/>
                <c:pt idx="0">
                  <c:v> do 1h</c:v>
                </c:pt>
                <c:pt idx="1">
                  <c:v> 1 – 2h</c:v>
                </c:pt>
                <c:pt idx="2">
                  <c:v> 2 – 3h</c:v>
                </c:pt>
                <c:pt idx="3">
                  <c:v> 4h  i więcej</c:v>
                </c:pt>
              </c:strCache>
            </c:strRef>
          </c:cat>
          <c:val>
            <c:numRef>
              <c:f>'16)'!$C$3:$C$6</c:f>
              <c:numCache>
                <c:formatCode>0.00%</c:formatCode>
                <c:ptCount val="4"/>
                <c:pt idx="0">
                  <c:v>0.14500000000000002</c:v>
                </c:pt>
                <c:pt idx="1">
                  <c:v>0.27500000000000002</c:v>
                </c:pt>
                <c:pt idx="2">
                  <c:v>0.35750000000000004</c:v>
                </c:pt>
                <c:pt idx="3">
                  <c:v>0.2225</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550938615522036E-2"/>
          <c:y val="7.7584754803427275E-2"/>
          <c:w val="0.84489812276895593"/>
          <c:h val="0.77579024445344291"/>
        </c:manualLayout>
      </c:layout>
      <c:pie3DChart>
        <c:varyColors val="1"/>
        <c:ser>
          <c:idx val="0"/>
          <c:order val="0"/>
          <c:spPr>
            <a:ln>
              <a:solidFill>
                <a:sysClr val="windowText" lastClr="000000"/>
              </a:solidFill>
            </a:ln>
          </c:spPr>
          <c:dPt>
            <c:idx val="0"/>
            <c:bubble3D val="0"/>
            <c:spPr>
              <a:solidFill>
                <a:srgbClr val="00B0F0"/>
              </a:solidFill>
              <a:ln>
                <a:solidFill>
                  <a:sysClr val="windowText" lastClr="000000"/>
                </a:solidFill>
              </a:ln>
            </c:spPr>
          </c:dPt>
          <c:dPt>
            <c:idx val="1"/>
            <c:bubble3D val="0"/>
            <c:spPr>
              <a:solidFill>
                <a:srgbClr val="FFFF00"/>
              </a:solidFill>
              <a:ln>
                <a:solidFill>
                  <a:sysClr val="windowText" lastClr="000000"/>
                </a:solidFill>
              </a:ln>
            </c:spPr>
          </c:dPt>
          <c:dPt>
            <c:idx val="2"/>
            <c:bubble3D val="0"/>
            <c:spPr>
              <a:solidFill>
                <a:srgbClr val="009900"/>
              </a:solidFill>
              <a:ln>
                <a:solidFill>
                  <a:sysClr val="windowText" lastClr="000000"/>
                </a:solidFill>
              </a:ln>
            </c:spPr>
          </c:dPt>
          <c:dPt>
            <c:idx val="3"/>
            <c:bubble3D val="0"/>
            <c:spPr>
              <a:solidFill>
                <a:srgbClr val="FF66CC"/>
              </a:solidFill>
              <a:ln>
                <a:solidFill>
                  <a:sysClr val="windowText" lastClr="000000"/>
                </a:solidFill>
              </a:ln>
            </c:spPr>
          </c:dPt>
          <c:dPt>
            <c:idx val="4"/>
            <c:bubble3D val="0"/>
            <c:spPr>
              <a:solidFill>
                <a:srgbClr val="99FF33"/>
              </a:solidFill>
              <a:ln>
                <a:solidFill>
                  <a:sysClr val="windowText" lastClr="000000"/>
                </a:solidFill>
              </a:ln>
            </c:spPr>
          </c:dPt>
          <c:dPt>
            <c:idx val="5"/>
            <c:bubble3D val="0"/>
            <c:spPr>
              <a:solidFill>
                <a:schemeClr val="accent6"/>
              </a:solidFill>
              <a:ln>
                <a:solidFill>
                  <a:sysClr val="windowText" lastClr="000000"/>
                </a:solidFill>
              </a:ln>
            </c:spPr>
          </c:dPt>
          <c:dPt>
            <c:idx val="6"/>
            <c:bubble3D val="0"/>
            <c:spPr>
              <a:solidFill>
                <a:srgbClr val="FF0000"/>
              </a:solidFill>
              <a:ln>
                <a:solidFill>
                  <a:sysClr val="windowText" lastClr="000000"/>
                </a:solidFill>
              </a:ln>
            </c:spPr>
          </c:dPt>
          <c:dLbls>
            <c:txPr>
              <a:bodyPr/>
              <a:lstStyle/>
              <a:p>
                <a:pPr>
                  <a:defRPr sz="1400" b="1"/>
                </a:pPr>
                <a:endParaRPr lang="pl-PL"/>
              </a:p>
            </c:txPr>
            <c:showLegendKey val="0"/>
            <c:showVal val="1"/>
            <c:showCatName val="0"/>
            <c:showSerName val="0"/>
            <c:showPercent val="0"/>
            <c:showBubbleSize val="0"/>
            <c:showLeaderLines val="1"/>
          </c:dLbls>
          <c:cat>
            <c:strRef>
              <c:f>'13)'!$A$3:$A$9</c:f>
              <c:strCache>
                <c:ptCount val="7"/>
                <c:pt idx="0">
                  <c:v>sport</c:v>
                </c:pt>
                <c:pt idx="1">
                  <c:v>muzyka</c:v>
                </c:pt>
                <c:pt idx="2">
                  <c:v>motoryzacja</c:v>
                </c:pt>
                <c:pt idx="3">
                  <c:v>informatyka</c:v>
                </c:pt>
                <c:pt idx="4">
                  <c:v>taniec</c:v>
                </c:pt>
                <c:pt idx="5">
                  <c:v>nauka</c:v>
                </c:pt>
                <c:pt idx="6">
                  <c:v>inne</c:v>
                </c:pt>
              </c:strCache>
            </c:strRef>
          </c:cat>
          <c:val>
            <c:numRef>
              <c:f>'13)'!$C$3:$C$9</c:f>
              <c:numCache>
                <c:formatCode>0.00%</c:formatCode>
                <c:ptCount val="7"/>
                <c:pt idx="0">
                  <c:v>0.24040404040404043</c:v>
                </c:pt>
                <c:pt idx="1">
                  <c:v>0.4262626262626264</c:v>
                </c:pt>
                <c:pt idx="2">
                  <c:v>8.4848484848484854E-2</c:v>
                </c:pt>
                <c:pt idx="3">
                  <c:v>4.2424242424242427E-2</c:v>
                </c:pt>
                <c:pt idx="4">
                  <c:v>0.12727272727272723</c:v>
                </c:pt>
                <c:pt idx="5">
                  <c:v>2.0202020202020207E-2</c:v>
                </c:pt>
                <c:pt idx="6">
                  <c:v>5.8585858585858568E-2</c:v>
                </c:pt>
              </c:numCache>
            </c:numRef>
          </c:val>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1.1809120398836052E-3"/>
          <c:y val="0.94949143484863607"/>
          <c:w val="0.9935333726431993"/>
          <c:h val="3.7924896969152466E-2"/>
        </c:manualLayout>
      </c:layout>
      <c:overlay val="0"/>
      <c:txPr>
        <a:bodyPr/>
        <a:lstStyle/>
        <a:p>
          <a:pPr>
            <a:defRPr sz="1400" b="1"/>
          </a:pPr>
          <a:endParaRPr lang="pl-PL"/>
        </a:p>
      </c:txPr>
    </c:legend>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48809216876129"/>
          <c:y val="4.9217117698398427E-2"/>
          <c:w val="0.80955730295791151"/>
          <c:h val="0.87766063396947602"/>
        </c:manualLayout>
      </c:layout>
      <c:barChart>
        <c:barDir val="bar"/>
        <c:grouping val="clustered"/>
        <c:varyColors val="0"/>
        <c:ser>
          <c:idx val="0"/>
          <c:order val="0"/>
          <c:spPr>
            <a:ln>
              <a:solidFill>
                <a:sysClr val="windowText" lastClr="000000"/>
              </a:solidFill>
            </a:ln>
          </c:spPr>
          <c:invertIfNegative val="0"/>
          <c:dPt>
            <c:idx val="0"/>
            <c:invertIfNegative val="0"/>
            <c:bubble3D val="0"/>
            <c:spPr>
              <a:solidFill>
                <a:srgbClr val="FFFF00"/>
              </a:solidFill>
              <a:ln>
                <a:solidFill>
                  <a:sysClr val="windowText" lastClr="000000"/>
                </a:solidFill>
              </a:ln>
            </c:spPr>
          </c:dPt>
          <c:dPt>
            <c:idx val="1"/>
            <c:invertIfNegative val="0"/>
            <c:bubble3D val="0"/>
            <c:spPr>
              <a:solidFill>
                <a:srgbClr val="92D050"/>
              </a:solidFill>
              <a:ln>
                <a:solidFill>
                  <a:sysClr val="windowText" lastClr="000000"/>
                </a:solidFill>
              </a:ln>
            </c:spPr>
          </c:dPt>
          <c:dPt>
            <c:idx val="2"/>
            <c:invertIfNegative val="0"/>
            <c:bubble3D val="0"/>
            <c:spPr>
              <a:solidFill>
                <a:srgbClr val="0070C0"/>
              </a:solidFill>
              <a:ln>
                <a:solidFill>
                  <a:sysClr val="windowText" lastClr="000000"/>
                </a:solidFill>
              </a:ln>
            </c:spPr>
          </c:dPt>
          <c:dPt>
            <c:idx val="3"/>
            <c:invertIfNegative val="0"/>
            <c:bubble3D val="0"/>
            <c:spPr>
              <a:solidFill>
                <a:srgbClr val="000000"/>
              </a:solidFill>
              <a:ln>
                <a:solidFill>
                  <a:sysClr val="windowText" lastClr="000000"/>
                </a:solidFill>
              </a:ln>
            </c:spPr>
          </c:dPt>
          <c:dPt>
            <c:idx val="4"/>
            <c:invertIfNegative val="0"/>
            <c:bubble3D val="0"/>
            <c:spPr>
              <a:solidFill>
                <a:srgbClr val="10F08B"/>
              </a:solidFill>
              <a:ln>
                <a:solidFill>
                  <a:sysClr val="windowText" lastClr="000000"/>
                </a:solidFill>
              </a:ln>
            </c:spPr>
          </c:dPt>
          <c:dPt>
            <c:idx val="5"/>
            <c:invertIfNegative val="0"/>
            <c:bubble3D val="0"/>
            <c:spPr>
              <a:blipFill>
                <a:blip xmlns:r="http://schemas.openxmlformats.org/officeDocument/2006/relationships" r:embed="rId2"/>
                <a:tile tx="0" ty="0" sx="100000" sy="100000" flip="none" algn="tl"/>
              </a:blipFill>
              <a:ln>
                <a:solidFill>
                  <a:sysClr val="windowText" lastClr="000000"/>
                </a:solidFill>
              </a:ln>
            </c:spPr>
          </c:dPt>
          <c:dPt>
            <c:idx val="6"/>
            <c:invertIfNegative val="0"/>
            <c:bubble3D val="0"/>
            <c:spPr>
              <a:solidFill>
                <a:srgbClr val="C00000"/>
              </a:solidFill>
              <a:ln>
                <a:solidFill>
                  <a:sysClr val="windowText" lastClr="000000"/>
                </a:solidFill>
              </a:ln>
            </c:spPr>
          </c:dPt>
          <c:dPt>
            <c:idx val="7"/>
            <c:invertIfNegative val="0"/>
            <c:bubble3D val="0"/>
            <c:spPr>
              <a:solidFill>
                <a:srgbClr val="00B050"/>
              </a:solidFill>
              <a:ln>
                <a:solidFill>
                  <a:sysClr val="windowText" lastClr="000000"/>
                </a:solidFill>
              </a:ln>
            </c:spPr>
          </c:dPt>
          <c:dPt>
            <c:idx val="8"/>
            <c:invertIfNegative val="0"/>
            <c:bubble3D val="0"/>
            <c:spPr>
              <a:solidFill>
                <a:srgbClr val="7030A0"/>
              </a:solidFill>
              <a:ln>
                <a:solidFill>
                  <a:sysClr val="windowText" lastClr="000000"/>
                </a:solidFill>
              </a:ln>
            </c:spPr>
          </c:dPt>
          <c:dPt>
            <c:idx val="9"/>
            <c:invertIfNegative val="0"/>
            <c:bubble3D val="0"/>
            <c:spPr>
              <a:solidFill>
                <a:srgbClr val="FF00FF"/>
              </a:solidFill>
              <a:ln>
                <a:solidFill>
                  <a:sysClr val="windowText" lastClr="000000"/>
                </a:solidFill>
              </a:ln>
            </c:spPr>
          </c:dPt>
          <c:dPt>
            <c:idx val="10"/>
            <c:invertIfNegative val="0"/>
            <c:bubble3D val="0"/>
            <c:spPr>
              <a:solidFill>
                <a:srgbClr val="C33D7A"/>
              </a:solidFill>
              <a:ln>
                <a:solidFill>
                  <a:sysClr val="windowText" lastClr="000000"/>
                </a:solidFill>
              </a:ln>
            </c:spPr>
          </c:dPt>
          <c:dPt>
            <c:idx val="11"/>
            <c:invertIfNegative val="0"/>
            <c:bubble3D val="0"/>
            <c:spPr>
              <a:solidFill>
                <a:srgbClr val="9CE58B"/>
              </a:solidFill>
              <a:ln>
                <a:solidFill>
                  <a:sysClr val="windowText" lastClr="000000"/>
                </a:solidFill>
              </a:ln>
            </c:spPr>
          </c:dPt>
          <c:dPt>
            <c:idx val="12"/>
            <c:invertIfNegative val="0"/>
            <c:bubble3D val="0"/>
            <c:spPr>
              <a:solidFill>
                <a:srgbClr val="FF0000"/>
              </a:solidFill>
              <a:ln>
                <a:solidFill>
                  <a:sysClr val="windowText" lastClr="000000"/>
                </a:solidFill>
              </a:ln>
            </c:spPr>
          </c:dPt>
          <c:dPt>
            <c:idx val="13"/>
            <c:invertIfNegative val="0"/>
            <c:bubble3D val="0"/>
            <c:spPr>
              <a:solidFill>
                <a:srgbClr val="00B0F0"/>
              </a:solidFill>
              <a:ln>
                <a:solidFill>
                  <a:sysClr val="windowText" lastClr="000000"/>
                </a:solidFill>
              </a:ln>
            </c:spPr>
          </c:dPt>
          <c:dPt>
            <c:idx val="14"/>
            <c:invertIfNegative val="0"/>
            <c:bubble3D val="0"/>
            <c:spPr>
              <a:solidFill>
                <a:srgbClr val="15FF2B"/>
              </a:solidFill>
              <a:ln>
                <a:solidFill>
                  <a:sysClr val="windowText" lastClr="000000"/>
                </a:solidFill>
              </a:ln>
            </c:spPr>
          </c:dPt>
          <c:dPt>
            <c:idx val="15"/>
            <c:invertIfNegative val="0"/>
            <c:bubble3D val="0"/>
            <c:spPr>
              <a:solidFill>
                <a:srgbClr val="3FA8C1"/>
              </a:solidFill>
              <a:ln>
                <a:solidFill>
                  <a:sysClr val="windowText" lastClr="000000"/>
                </a:solidFill>
              </a:ln>
            </c:spPr>
          </c:dPt>
          <c:dPt>
            <c:idx val="16"/>
            <c:invertIfNegative val="0"/>
            <c:bubble3D val="0"/>
            <c:spPr>
              <a:solidFill>
                <a:srgbClr val="140298"/>
              </a:solidFill>
              <a:ln>
                <a:solidFill>
                  <a:sysClr val="windowText" lastClr="000000"/>
                </a:solidFill>
              </a:ln>
            </c:spPr>
          </c:dPt>
          <c:dPt>
            <c:idx val="17"/>
            <c:invertIfNegative val="0"/>
            <c:bubble3D val="0"/>
            <c:spPr>
              <a:solidFill>
                <a:srgbClr val="C3C0FC"/>
              </a:solidFill>
              <a:ln>
                <a:solidFill>
                  <a:sysClr val="windowText" lastClr="000000"/>
                </a:solidFill>
              </a:ln>
            </c:spPr>
          </c:dPt>
          <c:dPt>
            <c:idx val="18"/>
            <c:invertIfNegative val="0"/>
            <c:bubble3D val="0"/>
            <c:spPr>
              <a:solidFill>
                <a:srgbClr val="FFC000"/>
              </a:solidFill>
              <a:ln>
                <a:solidFill>
                  <a:sysClr val="windowText" lastClr="000000"/>
                </a:solidFill>
              </a:ln>
            </c:spPr>
          </c:dPt>
          <c:dPt>
            <c:idx val="20"/>
            <c:invertIfNegative val="0"/>
            <c:bubble3D val="0"/>
            <c:spPr>
              <a:solidFill>
                <a:srgbClr val="879282"/>
              </a:solidFill>
              <a:ln>
                <a:solidFill>
                  <a:sysClr val="windowText" lastClr="000000"/>
                </a:solidFill>
              </a:ln>
            </c:spPr>
          </c:dPt>
          <c:dPt>
            <c:idx val="21"/>
            <c:invertIfNegative val="0"/>
            <c:bubble3D val="0"/>
            <c:spPr>
              <a:solidFill>
                <a:srgbClr val="5AA667"/>
              </a:solidFill>
              <a:ln>
                <a:solidFill>
                  <a:sysClr val="windowText" lastClr="000000"/>
                </a:solidFill>
              </a:ln>
            </c:spPr>
          </c:dPt>
          <c:dLbls>
            <c:txPr>
              <a:bodyPr/>
              <a:lstStyle/>
              <a:p>
                <a:pPr>
                  <a:defRPr sz="1200" b="1"/>
                </a:pPr>
                <a:endParaRPr lang="pl-PL"/>
              </a:p>
            </c:txPr>
            <c:showLegendKey val="0"/>
            <c:showVal val="1"/>
            <c:showCatName val="0"/>
            <c:showSerName val="0"/>
            <c:showPercent val="0"/>
            <c:showBubbleSize val="0"/>
            <c:showLeaderLines val="0"/>
          </c:dLbls>
          <c:cat>
            <c:strRef>
              <c:f>'14)'!$A$3:$A$24</c:f>
              <c:strCache>
                <c:ptCount val="22"/>
                <c:pt idx="0">
                  <c:v>blues</c:v>
                </c:pt>
                <c:pt idx="1">
                  <c:v>country</c:v>
                </c:pt>
                <c:pt idx="2">
                  <c:v>dance</c:v>
                </c:pt>
                <c:pt idx="3">
                  <c:v>disco – polo </c:v>
                </c:pt>
                <c:pt idx="4">
                  <c:v>elektroniczna </c:v>
                </c:pt>
                <c:pt idx="5">
                  <c:v>filmowa</c:v>
                </c:pt>
                <c:pt idx="6">
                  <c:v>hip – hop</c:v>
                </c:pt>
                <c:pt idx="7">
                  <c:v>instrumentalna</c:v>
                </c:pt>
                <c:pt idx="8">
                  <c:v>jazz</c:v>
                </c:pt>
                <c:pt idx="9">
                  <c:v>klasyczna</c:v>
                </c:pt>
                <c:pt idx="10">
                  <c:v>metal</c:v>
                </c:pt>
                <c:pt idx="11">
                  <c:v>opera</c:v>
                </c:pt>
                <c:pt idx="12">
                  <c:v>poezja śpiewane</c:v>
                </c:pt>
                <c:pt idx="13">
                  <c:v>pop</c:v>
                </c:pt>
                <c:pt idx="14">
                  <c:v>punk</c:v>
                </c:pt>
                <c:pt idx="15">
                  <c:v>rap</c:v>
                </c:pt>
                <c:pt idx="16">
                  <c:v>reggae</c:v>
                </c:pt>
                <c:pt idx="17">
                  <c:v>religijna</c:v>
                </c:pt>
                <c:pt idx="18">
                  <c:v>rock</c:v>
                </c:pt>
                <c:pt idx="19">
                  <c:v>symfoniczna</c:v>
                </c:pt>
                <c:pt idx="20">
                  <c:v>techno</c:v>
                </c:pt>
                <c:pt idx="21">
                  <c:v>inne</c:v>
                </c:pt>
              </c:strCache>
            </c:strRef>
          </c:cat>
          <c:val>
            <c:numRef>
              <c:f>'14)'!$C$3:$C$24</c:f>
              <c:numCache>
                <c:formatCode>0.00%</c:formatCode>
                <c:ptCount val="22"/>
                <c:pt idx="0">
                  <c:v>2.0061728395061731E-2</c:v>
                </c:pt>
                <c:pt idx="1">
                  <c:v>9.2592592592592622E-3</c:v>
                </c:pt>
                <c:pt idx="2">
                  <c:v>0.11419753086419751</c:v>
                </c:pt>
                <c:pt idx="3">
                  <c:v>0.12654320987654324</c:v>
                </c:pt>
                <c:pt idx="4">
                  <c:v>3.8580246913580245E-2</c:v>
                </c:pt>
                <c:pt idx="5">
                  <c:v>2.777777777777779E-2</c:v>
                </c:pt>
                <c:pt idx="6">
                  <c:v>9.5679012345679035E-2</c:v>
                </c:pt>
                <c:pt idx="7">
                  <c:v>1.0802469135802472E-2</c:v>
                </c:pt>
                <c:pt idx="8">
                  <c:v>1.8518518518518521E-2</c:v>
                </c:pt>
                <c:pt idx="9">
                  <c:v>1.8518518518518521E-2</c:v>
                </c:pt>
                <c:pt idx="10">
                  <c:v>3.0864197530864199E-2</c:v>
                </c:pt>
                <c:pt idx="11">
                  <c:v>4.6296296296296302E-3</c:v>
                </c:pt>
                <c:pt idx="12">
                  <c:v>6.1728395061728392E-3</c:v>
                </c:pt>
                <c:pt idx="13">
                  <c:v>0.11265432098765434</c:v>
                </c:pt>
                <c:pt idx="14">
                  <c:v>1.3888888888888892E-2</c:v>
                </c:pt>
                <c:pt idx="15">
                  <c:v>7.870370370370372E-2</c:v>
                </c:pt>
                <c:pt idx="16">
                  <c:v>0.10339506172839506</c:v>
                </c:pt>
                <c:pt idx="17">
                  <c:v>1.2345679012345682E-2</c:v>
                </c:pt>
                <c:pt idx="18">
                  <c:v>6.3271604938271622E-2</c:v>
                </c:pt>
                <c:pt idx="19">
                  <c:v>0</c:v>
                </c:pt>
                <c:pt idx="20">
                  <c:v>7.7160493827160503E-2</c:v>
                </c:pt>
                <c:pt idx="21">
                  <c:v>1.6975308641975311E-2</c:v>
                </c:pt>
              </c:numCache>
            </c:numRef>
          </c:val>
        </c:ser>
        <c:dLbls>
          <c:showLegendKey val="0"/>
          <c:showVal val="0"/>
          <c:showCatName val="0"/>
          <c:showSerName val="0"/>
          <c:showPercent val="0"/>
          <c:showBubbleSize val="0"/>
        </c:dLbls>
        <c:gapWidth val="0"/>
        <c:axId val="165429248"/>
        <c:axId val="165430784"/>
      </c:barChart>
      <c:catAx>
        <c:axId val="165429248"/>
        <c:scaling>
          <c:orientation val="minMax"/>
        </c:scaling>
        <c:delete val="0"/>
        <c:axPos val="l"/>
        <c:numFmt formatCode="General" sourceLinked="1"/>
        <c:majorTickMark val="out"/>
        <c:minorTickMark val="none"/>
        <c:tickLblPos val="nextTo"/>
        <c:txPr>
          <a:bodyPr/>
          <a:lstStyle/>
          <a:p>
            <a:pPr>
              <a:defRPr sz="1200" b="1"/>
            </a:pPr>
            <a:endParaRPr lang="pl-PL"/>
          </a:p>
        </c:txPr>
        <c:crossAx val="165430784"/>
        <c:crosses val="autoZero"/>
        <c:auto val="1"/>
        <c:lblAlgn val="ctr"/>
        <c:lblOffset val="100"/>
        <c:noMultiLvlLbl val="0"/>
      </c:catAx>
      <c:valAx>
        <c:axId val="165430784"/>
        <c:scaling>
          <c:orientation val="minMax"/>
        </c:scaling>
        <c:delete val="0"/>
        <c:axPos val="b"/>
        <c:majorGridlines/>
        <c:numFmt formatCode="0.00%" sourceLinked="1"/>
        <c:majorTickMark val="out"/>
        <c:minorTickMark val="none"/>
        <c:tickLblPos val="nextTo"/>
        <c:txPr>
          <a:bodyPr/>
          <a:lstStyle/>
          <a:p>
            <a:pPr>
              <a:defRPr sz="1200" b="1"/>
            </a:pPr>
            <a:endParaRPr lang="pl-PL"/>
          </a:p>
        </c:txPr>
        <c:crossAx val="165429248"/>
        <c:crosses val="autoZero"/>
        <c:crossBetween val="between"/>
      </c:valAx>
    </c:plotArea>
    <c:plotVisOnly val="1"/>
    <c:dispBlanksAs val="zero"/>
    <c:showDLblsOverMax val="0"/>
  </c:chart>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1640730641655738E-3"/>
          <c:y val="2.9765514542035878E-2"/>
          <c:w val="0.96609759814708951"/>
          <c:h val="0.94542989000626754"/>
        </c:manualLayout>
      </c:layout>
      <c:pie3DChart>
        <c:varyColors val="1"/>
        <c:ser>
          <c:idx val="0"/>
          <c:order val="0"/>
          <c:spPr>
            <a:solidFill>
              <a:schemeClr val="accent6">
                <a:lumMod val="75000"/>
              </a:schemeClr>
            </a:solidFill>
            <a:ln>
              <a:solidFill>
                <a:schemeClr val="tx1"/>
              </a:solidFill>
            </a:ln>
          </c:spPr>
          <c:dPt>
            <c:idx val="0"/>
            <c:bubble3D val="0"/>
            <c:spPr>
              <a:solidFill>
                <a:srgbClr val="00CC00"/>
              </a:solidFill>
              <a:ln>
                <a:solidFill>
                  <a:schemeClr val="tx1"/>
                </a:solidFill>
              </a:ln>
            </c:spPr>
          </c:dPt>
          <c:dPt>
            <c:idx val="1"/>
            <c:bubble3D val="0"/>
            <c:spPr>
              <a:solidFill>
                <a:schemeClr val="accent5">
                  <a:lumMod val="60000"/>
                  <a:lumOff val="40000"/>
                </a:schemeClr>
              </a:solidFill>
              <a:ln>
                <a:solidFill>
                  <a:schemeClr val="tx1"/>
                </a:solidFill>
              </a:ln>
            </c:spPr>
          </c:dPt>
          <c:dLbls>
            <c:txPr>
              <a:bodyPr/>
              <a:lstStyle/>
              <a:p>
                <a:pPr>
                  <a:defRPr sz="1400" b="1"/>
                </a:pPr>
                <a:endParaRPr lang="pl-PL"/>
              </a:p>
            </c:txPr>
            <c:dLblPos val="inEnd"/>
            <c:showLegendKey val="0"/>
            <c:showVal val="0"/>
            <c:showCatName val="1"/>
            <c:showSerName val="0"/>
            <c:showPercent val="1"/>
            <c:showBubbleSize val="0"/>
            <c:showLeaderLines val="1"/>
          </c:dLbls>
          <c:cat>
            <c:strRef>
              <c:f>METRYKA!$A$9:$A$10</c:f>
              <c:strCache>
                <c:ptCount val="2"/>
                <c:pt idx="0">
                  <c:v>kobieta</c:v>
                </c:pt>
                <c:pt idx="1">
                  <c:v>mężczyzna</c:v>
                </c:pt>
              </c:strCache>
            </c:strRef>
          </c:cat>
          <c:val>
            <c:numRef>
              <c:f>METRYKA!$F$9:$F$10</c:f>
              <c:numCache>
                <c:formatCode>General</c:formatCode>
                <c:ptCount val="2"/>
                <c:pt idx="0">
                  <c:v>269</c:v>
                </c:pt>
                <c:pt idx="1">
                  <c:v>131</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3766370327163592E-2"/>
          <c:y val="4.1395809539411334E-2"/>
          <c:w val="0.93930859814072887"/>
          <c:h val="0.82073028872417464"/>
        </c:manualLayout>
      </c:layout>
      <c:pie3DChart>
        <c:varyColors val="1"/>
        <c:ser>
          <c:idx val="0"/>
          <c:order val="0"/>
          <c:spPr>
            <a:ln>
              <a:solidFill>
                <a:sysClr val="windowText" lastClr="000000"/>
              </a:solidFill>
            </a:ln>
          </c:spPr>
          <c:dPt>
            <c:idx val="0"/>
            <c:bubble3D val="0"/>
            <c:spPr>
              <a:solidFill>
                <a:srgbClr val="66FFFF"/>
              </a:solidFill>
              <a:ln>
                <a:solidFill>
                  <a:sysClr val="windowText" lastClr="000000"/>
                </a:solidFill>
              </a:ln>
            </c:spPr>
          </c:dPt>
          <c:dPt>
            <c:idx val="1"/>
            <c:bubble3D val="0"/>
            <c:spPr>
              <a:solidFill>
                <a:srgbClr val="99FF33"/>
              </a:solidFill>
              <a:ln>
                <a:solidFill>
                  <a:sysClr val="windowText" lastClr="000000"/>
                </a:solidFill>
              </a:ln>
            </c:spPr>
          </c:dPt>
          <c:dPt>
            <c:idx val="2"/>
            <c:bubble3D val="0"/>
            <c:spPr>
              <a:solidFill>
                <a:srgbClr val="FF0000"/>
              </a:solidFill>
              <a:ln>
                <a:solidFill>
                  <a:sysClr val="windowText" lastClr="000000"/>
                </a:solidFill>
              </a:ln>
            </c:spPr>
          </c:dPt>
          <c:dPt>
            <c:idx val="3"/>
            <c:bubble3D val="0"/>
            <c:spPr>
              <a:solidFill>
                <a:srgbClr val="FFFF00"/>
              </a:solidFill>
              <a:ln>
                <a:solidFill>
                  <a:sysClr val="windowText" lastClr="000000"/>
                </a:solidFill>
              </a:ln>
            </c:spPr>
          </c:dPt>
          <c:dPt>
            <c:idx val="4"/>
            <c:bubble3D val="0"/>
            <c:spPr>
              <a:solidFill>
                <a:srgbClr val="002060"/>
              </a:solidFill>
              <a:ln>
                <a:solidFill>
                  <a:sysClr val="windowText" lastClr="000000"/>
                </a:solidFill>
              </a:ln>
            </c:spPr>
          </c:dPt>
          <c:dPt>
            <c:idx val="5"/>
            <c:bubble3D val="0"/>
            <c:spPr>
              <a:solidFill>
                <a:srgbClr val="FFCCFF"/>
              </a:solidFill>
              <a:ln>
                <a:solidFill>
                  <a:sysClr val="windowText" lastClr="000000"/>
                </a:solidFill>
              </a:ln>
            </c:spPr>
          </c:dPt>
          <c:dPt>
            <c:idx val="6"/>
            <c:bubble3D val="0"/>
            <c:spPr>
              <a:solidFill>
                <a:srgbClr val="3333FF"/>
              </a:solidFill>
              <a:ln>
                <a:solidFill>
                  <a:sysClr val="windowText" lastClr="000000"/>
                </a:solidFill>
              </a:ln>
            </c:spPr>
          </c:dPt>
          <c:dPt>
            <c:idx val="7"/>
            <c:bubble3D val="0"/>
            <c:spPr>
              <a:solidFill>
                <a:srgbClr val="FF66CC"/>
              </a:solidFill>
              <a:ln>
                <a:solidFill>
                  <a:sysClr val="windowText" lastClr="000000"/>
                </a:solidFill>
              </a:ln>
            </c:spPr>
          </c:dPt>
          <c:dPt>
            <c:idx val="8"/>
            <c:bubble3D val="0"/>
            <c:spPr>
              <a:solidFill>
                <a:srgbClr val="009900"/>
              </a:solidFill>
              <a:ln>
                <a:solidFill>
                  <a:sysClr val="windowText" lastClr="000000"/>
                </a:solidFill>
              </a:ln>
            </c:spPr>
          </c:dPt>
          <c:dPt>
            <c:idx val="9"/>
            <c:bubble3D val="0"/>
            <c:spPr>
              <a:solidFill>
                <a:schemeClr val="accent6"/>
              </a:solidFill>
              <a:ln>
                <a:solidFill>
                  <a:sysClr val="windowText" lastClr="000000"/>
                </a:solidFill>
              </a:ln>
            </c:spPr>
          </c:dPt>
          <c:dLbls>
            <c:txPr>
              <a:bodyPr/>
              <a:lstStyle/>
              <a:p>
                <a:pPr>
                  <a:defRPr sz="1400" b="1"/>
                </a:pPr>
                <a:endParaRPr lang="pl-PL"/>
              </a:p>
            </c:txPr>
            <c:showLegendKey val="0"/>
            <c:showVal val="1"/>
            <c:showCatName val="0"/>
            <c:showSerName val="0"/>
            <c:showPercent val="0"/>
            <c:showBubbleSize val="0"/>
            <c:showLeaderLines val="1"/>
          </c:dLbls>
          <c:cat>
            <c:strRef>
              <c:f>'15)'!$A$3:$A$12</c:f>
              <c:strCache>
                <c:ptCount val="10"/>
                <c:pt idx="0">
                  <c:v>dramat</c:v>
                </c:pt>
                <c:pt idx="1">
                  <c:v>historyczne</c:v>
                </c:pt>
                <c:pt idx="2">
                  <c:v>horror</c:v>
                </c:pt>
                <c:pt idx="3">
                  <c:v>komedia</c:v>
                </c:pt>
                <c:pt idx="4">
                  <c:v>naukowe </c:v>
                </c:pt>
                <c:pt idx="5">
                  <c:v>przyrodnicze</c:v>
                </c:pt>
                <c:pt idx="6">
                  <c:v>seriale</c:v>
                </c:pt>
                <c:pt idx="7">
                  <c:v>przygodowe</c:v>
                </c:pt>
                <c:pt idx="8">
                  <c:v>sensacyjne</c:v>
                </c:pt>
                <c:pt idx="9">
                  <c:v>inne</c:v>
                </c:pt>
              </c:strCache>
            </c:strRef>
          </c:cat>
          <c:val>
            <c:numRef>
              <c:f>'15)'!$C$3:$C$12</c:f>
              <c:numCache>
                <c:formatCode>0.00%</c:formatCode>
                <c:ptCount val="10"/>
                <c:pt idx="0">
                  <c:v>7.2595281306715082E-2</c:v>
                </c:pt>
                <c:pt idx="1">
                  <c:v>3.6297640653357541E-2</c:v>
                </c:pt>
                <c:pt idx="2">
                  <c:v>0.21052631578947373</c:v>
                </c:pt>
                <c:pt idx="3">
                  <c:v>0.353901996370236</c:v>
                </c:pt>
                <c:pt idx="4">
                  <c:v>2.1778584392014515E-2</c:v>
                </c:pt>
                <c:pt idx="5">
                  <c:v>3.2667876588021789E-2</c:v>
                </c:pt>
                <c:pt idx="6">
                  <c:v>0.10526315789473685</c:v>
                </c:pt>
                <c:pt idx="7">
                  <c:v>6.1705989110707814E-2</c:v>
                </c:pt>
                <c:pt idx="8">
                  <c:v>5.9891107078039935E-2</c:v>
                </c:pt>
                <c:pt idx="9">
                  <c:v>4.5372050816696929E-2</c:v>
                </c:pt>
              </c:numCache>
            </c:numRef>
          </c:val>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5.2341844138357081E-2"/>
          <c:y val="0.89723007371189145"/>
          <c:w val="0.89942111500031952"/>
          <c:h val="9.0186258105897046E-2"/>
        </c:manualLayout>
      </c:layout>
      <c:overlay val="0"/>
      <c:txPr>
        <a:bodyPr/>
        <a:lstStyle/>
        <a:p>
          <a:pPr>
            <a:defRPr sz="1400" b="1"/>
          </a:pPr>
          <a:endParaRPr lang="pl-PL"/>
        </a:p>
      </c:txPr>
    </c:legend>
    <c:plotVisOnly val="1"/>
    <c:dispBlanksAs val="zero"/>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ysClr val="windowText" lastClr="000000"/>
              </a:solidFill>
            </a:ln>
          </c:spPr>
          <c:dPt>
            <c:idx val="0"/>
            <c:bubble3D val="0"/>
            <c:spPr>
              <a:solidFill>
                <a:schemeClr val="bg1"/>
              </a:solidFill>
              <a:ln>
                <a:solidFill>
                  <a:sysClr val="windowText" lastClr="000000"/>
                </a:solidFill>
              </a:ln>
            </c:spPr>
          </c:dPt>
          <c:dPt>
            <c:idx val="1"/>
            <c:bubble3D val="0"/>
            <c:spPr>
              <a:solidFill>
                <a:srgbClr val="FFFF00"/>
              </a:solidFill>
              <a:ln>
                <a:solidFill>
                  <a:sysClr val="windowText" lastClr="000000"/>
                </a:solidFill>
              </a:ln>
            </c:spPr>
          </c:dPt>
          <c:dPt>
            <c:idx val="2"/>
            <c:bubble3D val="0"/>
            <c:spPr>
              <a:solidFill>
                <a:srgbClr val="F8BC14"/>
              </a:solidFill>
              <a:ln>
                <a:solidFill>
                  <a:sysClr val="windowText" lastClr="000000"/>
                </a:solidFill>
              </a:ln>
            </c:spPr>
          </c:dPt>
          <c:dPt>
            <c:idx val="3"/>
            <c:bubble3D val="0"/>
            <c:spPr>
              <a:solidFill>
                <a:srgbClr val="FF00FF"/>
              </a:solidFill>
              <a:ln>
                <a:solidFill>
                  <a:sysClr val="windowText" lastClr="000000"/>
                </a:solidFill>
              </a:ln>
            </c:spPr>
          </c:dPt>
          <c:dPt>
            <c:idx val="4"/>
            <c:bubble3D val="0"/>
            <c:spPr>
              <a:solidFill>
                <a:srgbClr val="FF0000"/>
              </a:solidFill>
              <a:ln>
                <a:solidFill>
                  <a:sysClr val="windowText" lastClr="000000"/>
                </a:solidFill>
              </a:ln>
            </c:spPr>
          </c:dPt>
          <c:dPt>
            <c:idx val="5"/>
            <c:bubble3D val="0"/>
            <c:spPr>
              <a:solidFill>
                <a:srgbClr val="00CC00"/>
              </a:solidFill>
              <a:ln>
                <a:solidFill>
                  <a:sysClr val="windowText" lastClr="000000"/>
                </a:solidFill>
              </a:ln>
            </c:spPr>
          </c:dPt>
          <c:dPt>
            <c:idx val="6"/>
            <c:bubble3D val="0"/>
            <c:spPr>
              <a:solidFill>
                <a:srgbClr val="00B0F0"/>
              </a:solidFill>
              <a:ln>
                <a:solidFill>
                  <a:sysClr val="windowText" lastClr="000000"/>
                </a:solidFill>
              </a:ln>
            </c:spPr>
          </c:dPt>
          <c:dPt>
            <c:idx val="7"/>
            <c:bubble3D val="0"/>
            <c:spPr>
              <a:solidFill>
                <a:srgbClr val="993300"/>
              </a:solidFill>
              <a:ln>
                <a:solidFill>
                  <a:sysClr val="windowText" lastClr="000000"/>
                </a:solidFill>
              </a:ln>
            </c:spPr>
          </c:dPt>
          <c:dPt>
            <c:idx val="8"/>
            <c:bubble3D val="0"/>
            <c:spPr>
              <a:solidFill>
                <a:schemeClr val="tx1"/>
              </a:solidFill>
              <a:ln>
                <a:solidFill>
                  <a:sysClr val="windowText" lastClr="000000"/>
                </a:solidFill>
              </a:ln>
            </c:spPr>
          </c:dPt>
          <c:dPt>
            <c:idx val="9"/>
            <c:bubble3D val="0"/>
            <c:spPr>
              <a:gradFill flip="none" rotWithShape="1">
                <a:gsLst>
                  <a:gs pos="0">
                    <a:srgbClr val="FF3399"/>
                  </a:gs>
                  <a:gs pos="25000">
                    <a:srgbClr val="FF6633"/>
                  </a:gs>
                  <a:gs pos="50000">
                    <a:srgbClr val="FFFF00"/>
                  </a:gs>
                  <a:gs pos="75000">
                    <a:srgbClr val="01A78F"/>
                  </a:gs>
                  <a:gs pos="100000">
                    <a:srgbClr val="3366FF"/>
                  </a:gs>
                </a:gsLst>
                <a:path path="rect">
                  <a:fillToRect l="100000" t="100000"/>
                </a:path>
                <a:tileRect r="-100000" b="-100000"/>
              </a:gradFill>
              <a:ln>
                <a:solidFill>
                  <a:sysClr val="windowText" lastClr="000000"/>
                </a:solidFill>
              </a:ln>
            </c:spPr>
          </c:dPt>
          <c:dLbls>
            <c:spPr>
              <a:solidFill>
                <a:schemeClr val="bg1"/>
              </a:solidFill>
            </c:spPr>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0"/>
            <c:showSerName val="0"/>
            <c:showPercent val="0"/>
            <c:showBubbleSize val="0"/>
            <c:showLeaderLines val="1"/>
          </c:dLbls>
          <c:cat>
            <c:strRef>
              <c:f>'17)'!$A$3:$A$12</c:f>
              <c:strCache>
                <c:ptCount val="10"/>
                <c:pt idx="0">
                  <c:v>biały</c:v>
                </c:pt>
                <c:pt idx="1">
                  <c:v>żółty</c:v>
                </c:pt>
                <c:pt idx="2">
                  <c:v>pomarańczowy</c:v>
                </c:pt>
                <c:pt idx="3">
                  <c:v>różowy</c:v>
                </c:pt>
                <c:pt idx="4">
                  <c:v>czerwony</c:v>
                </c:pt>
                <c:pt idx="5">
                  <c:v>zielony</c:v>
                </c:pt>
                <c:pt idx="6">
                  <c:v>niebieski</c:v>
                </c:pt>
                <c:pt idx="7">
                  <c:v>brązowy</c:v>
                </c:pt>
                <c:pt idx="8">
                  <c:v>czarny</c:v>
                </c:pt>
                <c:pt idx="9">
                  <c:v>inny</c:v>
                </c:pt>
              </c:strCache>
            </c:strRef>
          </c:cat>
          <c:val>
            <c:numRef>
              <c:f>'17)'!$C$3:$C$12</c:f>
              <c:numCache>
                <c:formatCode>0.00%</c:formatCode>
                <c:ptCount val="10"/>
                <c:pt idx="0">
                  <c:v>6.4159292035398247E-2</c:v>
                </c:pt>
                <c:pt idx="1">
                  <c:v>1.3274336283185841E-2</c:v>
                </c:pt>
                <c:pt idx="2">
                  <c:v>1.1061946902654864E-2</c:v>
                </c:pt>
                <c:pt idx="3">
                  <c:v>6.8584070796460159E-2</c:v>
                </c:pt>
                <c:pt idx="4">
                  <c:v>9.0707964601769941E-2</c:v>
                </c:pt>
                <c:pt idx="5">
                  <c:v>0.13938053097345132</c:v>
                </c:pt>
                <c:pt idx="6">
                  <c:v>0.34292035398230092</c:v>
                </c:pt>
                <c:pt idx="7">
                  <c:v>2.6548672566371685E-2</c:v>
                </c:pt>
                <c:pt idx="8">
                  <c:v>0.18362831858407083</c:v>
                </c:pt>
                <c:pt idx="9">
                  <c:v>5.9734513274336307E-2</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sz="1400" b="1" i="0" u="none" strike="noStrike" baseline="0">
              <a:solidFill>
                <a:srgbClr val="000000"/>
              </a:solidFill>
              <a:latin typeface="Calibri"/>
              <a:ea typeface="Calibri"/>
              <a:cs typeface="Calibri"/>
            </a:defRPr>
          </a:pPr>
          <a:endParaRPr lang="pl-PL"/>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9289196750331764E-2"/>
          <c:y val="6.9801376210723937E-2"/>
          <c:w val="0.86802141694577006"/>
          <c:h val="0.88196122909079855"/>
        </c:manualLayout>
      </c:layout>
      <c:pie3DChart>
        <c:varyColors val="1"/>
        <c:ser>
          <c:idx val="0"/>
          <c:order val="0"/>
          <c:spPr>
            <a:ln>
              <a:solidFill>
                <a:schemeClr val="tx1"/>
              </a:solidFill>
            </a:ln>
          </c:spPr>
          <c:dPt>
            <c:idx val="0"/>
            <c:bubble3D val="0"/>
            <c:spPr>
              <a:solidFill>
                <a:srgbClr val="00B0F0"/>
              </a:solidFill>
              <a:ln>
                <a:solidFill>
                  <a:schemeClr val="tx1"/>
                </a:solidFill>
              </a:ln>
            </c:spPr>
          </c:dPt>
          <c:dPt>
            <c:idx val="1"/>
            <c:bubble3D val="0"/>
            <c:spPr>
              <a:solidFill>
                <a:srgbClr val="FF0000"/>
              </a:solidFill>
              <a:ln>
                <a:solidFill>
                  <a:schemeClr val="tx1"/>
                </a:solidFill>
              </a:ln>
            </c:spPr>
          </c:dPt>
          <c:dPt>
            <c:idx val="2"/>
            <c:bubble3D val="0"/>
            <c:spPr>
              <a:solidFill>
                <a:srgbClr val="FFFF00"/>
              </a:solidFill>
              <a:ln>
                <a:solidFill>
                  <a:schemeClr val="tx1"/>
                </a:solidFill>
              </a:ln>
            </c:spPr>
          </c:dPt>
          <c:dPt>
            <c:idx val="3"/>
            <c:bubble3D val="0"/>
            <c:spPr>
              <a:solidFill>
                <a:srgbClr val="00CC00"/>
              </a:solidFill>
              <a:ln>
                <a:solidFill>
                  <a:schemeClr val="tx1"/>
                </a:solidFill>
              </a:ln>
            </c:spPr>
          </c:dPt>
          <c:dLbls>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1"/>
            <c:showSerName val="0"/>
            <c:showPercent val="0"/>
            <c:showBubbleSize val="0"/>
            <c:separator>
</c:separator>
            <c:showLeaderLines val="1"/>
          </c:dLbls>
          <c:cat>
            <c:strRef>
              <c:f>'18)'!$A$3:$A$6</c:f>
              <c:strCache>
                <c:ptCount val="4"/>
                <c:pt idx="0">
                  <c:v> rano</c:v>
                </c:pt>
                <c:pt idx="1">
                  <c:v> popołudnie</c:v>
                </c:pt>
                <c:pt idx="2">
                  <c:v> wieczór</c:v>
                </c:pt>
                <c:pt idx="3">
                  <c:v> noc</c:v>
                </c:pt>
              </c:strCache>
            </c:strRef>
          </c:cat>
          <c:val>
            <c:numRef>
              <c:f>'18)'!$C$3:$C$6</c:f>
              <c:numCache>
                <c:formatCode>0.00%</c:formatCode>
                <c:ptCount val="4"/>
                <c:pt idx="0">
                  <c:v>2.2443890274314222E-2</c:v>
                </c:pt>
                <c:pt idx="1">
                  <c:v>0.17955112219451372</c:v>
                </c:pt>
                <c:pt idx="2">
                  <c:v>0.54862842892768082</c:v>
                </c:pt>
                <c:pt idx="3">
                  <c:v>0.24937655860349128</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667189768718575E-2"/>
          <c:y val="2.2651593567995076E-2"/>
          <c:w val="0.87270918847823753"/>
          <c:h val="0.94588923597647623"/>
        </c:manualLayout>
      </c:layout>
      <c:pie3DChart>
        <c:varyColors val="1"/>
        <c:ser>
          <c:idx val="0"/>
          <c:order val="0"/>
          <c:spPr>
            <a:solidFill>
              <a:srgbClr val="FF0000"/>
            </a:solidFill>
            <a:ln>
              <a:solidFill>
                <a:schemeClr val="tx1"/>
              </a:solidFill>
            </a:ln>
          </c:spPr>
          <c:explosion val="2"/>
          <c:dPt>
            <c:idx val="0"/>
            <c:bubble3D val="0"/>
            <c:explosion val="0"/>
            <c:spPr>
              <a:solidFill>
                <a:schemeClr val="accent6"/>
              </a:solidFill>
              <a:ln>
                <a:solidFill>
                  <a:schemeClr val="tx1"/>
                </a:solidFill>
              </a:ln>
            </c:spPr>
          </c:dPt>
          <c:dPt>
            <c:idx val="1"/>
            <c:bubble3D val="0"/>
            <c:spPr>
              <a:solidFill>
                <a:srgbClr val="7030A0"/>
              </a:solidFill>
              <a:ln>
                <a:solidFill>
                  <a:schemeClr val="tx1"/>
                </a:solidFill>
              </a:ln>
            </c:spPr>
          </c:dPt>
          <c:dPt>
            <c:idx val="2"/>
            <c:bubble3D val="0"/>
            <c:explosion val="0"/>
            <c:spPr>
              <a:solidFill>
                <a:srgbClr val="00B0F0"/>
              </a:solidFill>
              <a:ln>
                <a:solidFill>
                  <a:schemeClr val="tx1"/>
                </a:solidFill>
              </a:ln>
            </c:spPr>
          </c:dPt>
          <c:dPt>
            <c:idx val="3"/>
            <c:bubble3D val="0"/>
            <c:explosion val="0"/>
            <c:spPr>
              <a:solidFill>
                <a:schemeClr val="tx1"/>
              </a:solidFill>
              <a:ln>
                <a:solidFill>
                  <a:schemeClr val="tx1"/>
                </a:solidFill>
              </a:ln>
            </c:spPr>
          </c:dPt>
          <c:dPt>
            <c:idx val="4"/>
            <c:bubble3D val="0"/>
            <c:explosion val="0"/>
          </c:dPt>
          <c:dPt>
            <c:idx val="5"/>
            <c:bubble3D val="0"/>
            <c:explosion val="0"/>
            <c:spPr>
              <a:solidFill>
                <a:srgbClr val="00CC00"/>
              </a:solidFill>
              <a:ln>
                <a:solidFill>
                  <a:schemeClr val="tx1"/>
                </a:solidFill>
              </a:ln>
            </c:spPr>
          </c:dPt>
          <c:dPt>
            <c:idx val="6"/>
            <c:bubble3D val="0"/>
            <c:explosion val="0"/>
            <c:spPr>
              <a:solidFill>
                <a:srgbClr val="FFFF00"/>
              </a:solidFill>
              <a:ln>
                <a:solidFill>
                  <a:schemeClr val="tx1"/>
                </a:solidFill>
              </a:ln>
            </c:spPr>
          </c:dPt>
          <c:dLbls>
            <c:dLbl>
              <c:idx val="0"/>
              <c:layout>
                <c:manualLayout>
                  <c:x val="-2.2373224874590727E-2"/>
                  <c:y val="-2.81964069375586E-2"/>
                </c:manualLayout>
              </c:layout>
              <c:dLblPos val="bestFit"/>
              <c:showLegendKey val="0"/>
              <c:showVal val="1"/>
              <c:showCatName val="0"/>
              <c:showSerName val="0"/>
              <c:showPercent val="0"/>
              <c:showBubbleSize val="0"/>
            </c:dLbl>
            <c:dLbl>
              <c:idx val="1"/>
              <c:layout>
                <c:manualLayout>
                  <c:x val="-1.2554664721068922E-2"/>
                  <c:y val="-6.2930212445663242E-2"/>
                </c:manualLayout>
              </c:layout>
              <c:dLblPos val="bestFit"/>
              <c:showLegendKey val="0"/>
              <c:showVal val="1"/>
              <c:showCatName val="0"/>
              <c:showSerName val="0"/>
              <c:showPercent val="0"/>
              <c:showBubbleSize val="0"/>
            </c:dLbl>
            <c:dLbl>
              <c:idx val="2"/>
              <c:layout>
                <c:manualLayout>
                  <c:x val="3.3942736809171579E-3"/>
                  <c:y val="-3.2385355567525038E-2"/>
                </c:manualLayout>
              </c:layout>
              <c:dLblPos val="bestFit"/>
              <c:showLegendKey val="0"/>
              <c:showVal val="1"/>
              <c:showCatName val="0"/>
              <c:showSerName val="0"/>
              <c:showPercent val="0"/>
              <c:showBubbleSize val="0"/>
            </c:dLbl>
            <c:dLbl>
              <c:idx val="3"/>
              <c:layout>
                <c:manualLayout>
                  <c:x val="1.9310998534876122E-2"/>
                  <c:y val="7.0750352844708446E-5"/>
                </c:manualLayout>
              </c:layout>
              <c:dLblPos val="bestFit"/>
              <c:showLegendKey val="0"/>
              <c:showVal val="1"/>
              <c:showCatName val="0"/>
              <c:showSerName val="0"/>
              <c:showPercent val="0"/>
              <c:showBubbleSize val="0"/>
            </c:dLbl>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0"/>
            <c:showSerName val="0"/>
            <c:showPercent val="0"/>
            <c:showBubbleSize val="0"/>
            <c:showLeaderLines val="1"/>
          </c:dLbls>
          <c:cat>
            <c:strRef>
              <c:f>'19)'!$A$3:$A$9</c:f>
              <c:strCache>
                <c:ptCount val="7"/>
                <c:pt idx="0">
                  <c:v>poniedziałek</c:v>
                </c:pt>
                <c:pt idx="1">
                  <c:v>wtorek</c:v>
                </c:pt>
                <c:pt idx="2">
                  <c:v>środa</c:v>
                </c:pt>
                <c:pt idx="3">
                  <c:v>czwartek</c:v>
                </c:pt>
                <c:pt idx="4">
                  <c:v>piątek</c:v>
                </c:pt>
                <c:pt idx="5">
                  <c:v>sobota </c:v>
                </c:pt>
                <c:pt idx="6">
                  <c:v>niedziela</c:v>
                </c:pt>
              </c:strCache>
            </c:strRef>
          </c:cat>
          <c:val>
            <c:numRef>
              <c:f>'19)'!$C$3:$C$9</c:f>
              <c:numCache>
                <c:formatCode>0.00%</c:formatCode>
                <c:ptCount val="7"/>
                <c:pt idx="0">
                  <c:v>1.1709601873536301E-2</c:v>
                </c:pt>
                <c:pt idx="1">
                  <c:v>0</c:v>
                </c:pt>
                <c:pt idx="2">
                  <c:v>1.1709601873536301E-2</c:v>
                </c:pt>
                <c:pt idx="3">
                  <c:v>7.0257611241217816E-3</c:v>
                </c:pt>
                <c:pt idx="4">
                  <c:v>0.34192037470726006</c:v>
                </c:pt>
                <c:pt idx="5">
                  <c:v>0.57611241217798592</c:v>
                </c:pt>
                <c:pt idx="6">
                  <c:v>5.1522248243559714E-2</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sz="1400" b="1" i="0" u="none" strike="noStrike" baseline="0">
              <a:solidFill>
                <a:srgbClr val="000000"/>
              </a:solidFill>
              <a:latin typeface="Calibri"/>
              <a:ea typeface="Calibri"/>
              <a:cs typeface="Calibri"/>
            </a:defRPr>
          </a:pPr>
          <a:endParaRPr lang="pl-PL"/>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2869983642197344E-2"/>
          <c:y val="0.10676036930589015"/>
          <c:w val="0.89453758421445639"/>
          <c:h val="0.89323963069410994"/>
        </c:manualLayout>
      </c:layout>
      <c:pie3DChart>
        <c:varyColors val="1"/>
        <c:ser>
          <c:idx val="0"/>
          <c:order val="0"/>
          <c:spPr>
            <a:solidFill>
              <a:srgbClr val="FF0000"/>
            </a:solidFill>
            <a:ln>
              <a:solidFill>
                <a:sysClr val="windowText" lastClr="000000"/>
              </a:solidFill>
            </a:ln>
          </c:spPr>
          <c:dPt>
            <c:idx val="0"/>
            <c:bubble3D val="0"/>
            <c:spPr>
              <a:solidFill>
                <a:srgbClr val="33CCFF"/>
              </a:solidFill>
              <a:ln>
                <a:solidFill>
                  <a:sysClr val="windowText" lastClr="000000"/>
                </a:solidFill>
              </a:ln>
            </c:spPr>
          </c:dPt>
          <c:dPt>
            <c:idx val="1"/>
            <c:bubble3D val="0"/>
            <c:spPr>
              <a:solidFill>
                <a:srgbClr val="FF7C80"/>
              </a:solidFill>
              <a:ln>
                <a:solidFill>
                  <a:sysClr val="windowText" lastClr="000000"/>
                </a:solidFill>
              </a:ln>
            </c:spPr>
          </c:dPt>
          <c:dLbls>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1"/>
            <c:showSerName val="0"/>
            <c:showPercent val="0"/>
            <c:showBubbleSize val="0"/>
            <c:separator>
</c:separator>
            <c:showLeaderLines val="1"/>
          </c:dLbls>
          <c:cat>
            <c:strRef>
              <c:f>'20'!$A$3:$A$4</c:f>
              <c:strCache>
                <c:ptCount val="2"/>
                <c:pt idx="0">
                  <c:v>tak</c:v>
                </c:pt>
                <c:pt idx="1">
                  <c:v>nie</c:v>
                </c:pt>
              </c:strCache>
            </c:strRef>
          </c:cat>
          <c:val>
            <c:numRef>
              <c:f>'20'!$C$3:$C$4</c:f>
              <c:numCache>
                <c:formatCode>0.00%</c:formatCode>
                <c:ptCount val="2"/>
                <c:pt idx="0">
                  <c:v>0.17500000000000002</c:v>
                </c:pt>
                <c:pt idx="1">
                  <c:v>0.82500000000000007</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solidFill>
              <a:srgbClr val="00B0F0"/>
            </a:solidFill>
            <a:ln>
              <a:solidFill>
                <a:schemeClr val="tx1"/>
              </a:solidFill>
            </a:ln>
          </c:spPr>
          <c:dPt>
            <c:idx val="0"/>
            <c:bubble3D val="0"/>
            <c:spPr>
              <a:solidFill>
                <a:srgbClr val="FFFF00"/>
              </a:solidFill>
              <a:ln>
                <a:solidFill>
                  <a:schemeClr val="tx1"/>
                </a:solidFill>
              </a:ln>
            </c:spPr>
          </c:dPt>
          <c:dPt>
            <c:idx val="1"/>
            <c:bubble3D val="0"/>
            <c:spPr>
              <a:solidFill>
                <a:srgbClr val="FF0000"/>
              </a:solidFill>
              <a:ln>
                <a:solidFill>
                  <a:schemeClr val="tx1"/>
                </a:solidFill>
              </a:ln>
            </c:spPr>
          </c:dPt>
          <c:dLbls>
            <c:numFmt formatCode="0.00%" sourceLinked="0"/>
            <c:txPr>
              <a:bodyPr/>
              <a:lstStyle/>
              <a:p>
                <a:pPr>
                  <a:defRPr sz="1400" b="1" i="0" u="none" strike="noStrike" baseline="0">
                    <a:solidFill>
                      <a:srgbClr val="000000"/>
                    </a:solidFill>
                    <a:latin typeface="Calibri"/>
                    <a:ea typeface="Calibri"/>
                    <a:cs typeface="Calibri"/>
                  </a:defRPr>
                </a:pPr>
                <a:endParaRPr lang="pl-PL"/>
              </a:p>
            </c:txPr>
            <c:showLegendKey val="0"/>
            <c:showVal val="0"/>
            <c:showCatName val="1"/>
            <c:showSerName val="0"/>
            <c:showPercent val="1"/>
            <c:showBubbleSize val="0"/>
            <c:separator>
</c:separator>
            <c:showLeaderLines val="1"/>
          </c:dLbls>
          <c:cat>
            <c:strRef>
              <c:f>'21)'!$A$3:$A$4</c:f>
              <c:strCache>
                <c:ptCount val="2"/>
                <c:pt idx="0">
                  <c:v>tak</c:v>
                </c:pt>
                <c:pt idx="1">
                  <c:v>nie</c:v>
                </c:pt>
              </c:strCache>
            </c:strRef>
          </c:cat>
          <c:val>
            <c:numRef>
              <c:f>'21)'!$B$3:$B$4</c:f>
              <c:numCache>
                <c:formatCode>General</c:formatCode>
                <c:ptCount val="2"/>
                <c:pt idx="0">
                  <c:v>347</c:v>
                </c:pt>
                <c:pt idx="1">
                  <c:v>53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0946907498631638E-2"/>
          <c:y val="2.6867682156858853E-2"/>
          <c:w val="0.94252873563218398"/>
          <c:h val="0.93996724118553188"/>
        </c:manualLayout>
      </c:layout>
      <c:pie3DChart>
        <c:varyColors val="1"/>
        <c:ser>
          <c:idx val="0"/>
          <c:order val="0"/>
          <c:spPr>
            <a:ln>
              <a:solidFill>
                <a:sysClr val="windowText" lastClr="000000"/>
              </a:solidFill>
            </a:ln>
          </c:spPr>
          <c:dPt>
            <c:idx val="0"/>
            <c:bubble3D val="0"/>
            <c:spPr>
              <a:solidFill>
                <a:srgbClr val="00B0F0"/>
              </a:solidFill>
              <a:ln>
                <a:solidFill>
                  <a:sysClr val="windowText" lastClr="000000"/>
                </a:solidFill>
              </a:ln>
            </c:spPr>
          </c:dPt>
          <c:dPt>
            <c:idx val="1"/>
            <c:bubble3D val="0"/>
            <c:spPr>
              <a:solidFill>
                <a:srgbClr val="FF0000"/>
              </a:solidFill>
              <a:ln>
                <a:solidFill>
                  <a:sysClr val="windowText" lastClr="000000"/>
                </a:solidFill>
              </a:ln>
            </c:spPr>
          </c:dPt>
          <c:dPt>
            <c:idx val="2"/>
            <c:bubble3D val="0"/>
            <c:spPr>
              <a:solidFill>
                <a:srgbClr val="009900"/>
              </a:solidFill>
              <a:ln>
                <a:solidFill>
                  <a:sysClr val="windowText" lastClr="000000"/>
                </a:solidFill>
              </a:ln>
            </c:spPr>
          </c:dPt>
          <c:dLbls>
            <c:numFmt formatCode="0.00%" sourceLinked="0"/>
            <c:txPr>
              <a:bodyPr/>
              <a:lstStyle/>
              <a:p>
                <a:pPr>
                  <a:defRPr sz="1400" b="1"/>
                </a:pPr>
                <a:endParaRPr lang="pl-PL"/>
              </a:p>
            </c:txPr>
            <c:showLegendKey val="0"/>
            <c:showVal val="0"/>
            <c:showCatName val="1"/>
            <c:showSerName val="0"/>
            <c:showPercent val="1"/>
            <c:showBubbleSize val="0"/>
            <c:showLeaderLines val="1"/>
          </c:dLbls>
          <c:cat>
            <c:strRef>
              <c:f>'9)'!$A$3:$A$5</c:f>
              <c:strCache>
                <c:ptCount val="3"/>
                <c:pt idx="0">
                  <c:v>do 1h</c:v>
                </c:pt>
                <c:pt idx="1">
                  <c:v>1 – 2h</c:v>
                </c:pt>
                <c:pt idx="2">
                  <c:v>3h i więcej</c:v>
                </c:pt>
              </c:strCache>
            </c:strRef>
          </c:cat>
          <c:val>
            <c:numRef>
              <c:f>'9)'!$C$3:$C$5</c:f>
              <c:numCache>
                <c:formatCode>0.00%</c:formatCode>
                <c:ptCount val="3"/>
                <c:pt idx="0">
                  <c:v>0.32500000000000007</c:v>
                </c:pt>
                <c:pt idx="1">
                  <c:v>0.4925000000000001</c:v>
                </c:pt>
                <c:pt idx="2">
                  <c:v>0.18250000000000002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172307036268469"/>
          <c:y val="8.9764490539789868E-2"/>
          <c:w val="0.85858080035906792"/>
          <c:h val="0.84144379922410628"/>
        </c:manualLayout>
      </c:layout>
      <c:pie3DChart>
        <c:varyColors val="1"/>
        <c:ser>
          <c:idx val="0"/>
          <c:order val="0"/>
          <c:spPr>
            <a:ln>
              <a:solidFill>
                <a:sysClr val="windowText" lastClr="000000"/>
              </a:solidFill>
            </a:ln>
          </c:spPr>
          <c:dPt>
            <c:idx val="0"/>
            <c:bubble3D val="0"/>
            <c:spPr>
              <a:solidFill>
                <a:srgbClr val="FFFF00"/>
              </a:solidFill>
              <a:ln>
                <a:solidFill>
                  <a:sysClr val="windowText" lastClr="000000"/>
                </a:solidFill>
              </a:ln>
            </c:spPr>
          </c:dPt>
          <c:dPt>
            <c:idx val="1"/>
            <c:bubble3D val="0"/>
            <c:spPr>
              <a:solidFill>
                <a:srgbClr val="92D050"/>
              </a:solidFill>
              <a:ln>
                <a:solidFill>
                  <a:sysClr val="windowText" lastClr="000000"/>
                </a:solidFill>
              </a:ln>
            </c:spPr>
          </c:dPt>
          <c:dPt>
            <c:idx val="2"/>
            <c:bubble3D val="0"/>
            <c:spPr>
              <a:solidFill>
                <a:srgbClr val="33CCFF"/>
              </a:solidFill>
              <a:ln>
                <a:solidFill>
                  <a:sysClr val="windowText" lastClr="000000"/>
                </a:solidFill>
              </a:ln>
            </c:spPr>
          </c:dPt>
          <c:dPt>
            <c:idx val="3"/>
            <c:bubble3D val="0"/>
            <c:spPr>
              <a:solidFill>
                <a:srgbClr val="FF0000"/>
              </a:solidFill>
              <a:ln>
                <a:solidFill>
                  <a:sysClr val="windowText" lastClr="000000"/>
                </a:solidFill>
              </a:ln>
            </c:spPr>
          </c:dPt>
          <c:dLbls>
            <c:dLbl>
              <c:idx val="2"/>
              <c:layout>
                <c:manualLayout>
                  <c:x val="1.425056257891107E-2"/>
                  <c:y val="-0.13462246022933322"/>
                </c:manualLayout>
              </c:layout>
              <c:showLegendKey val="0"/>
              <c:showVal val="1"/>
              <c:showCatName val="1"/>
              <c:showSerName val="0"/>
              <c:showPercent val="0"/>
              <c:showBubbleSize val="0"/>
              <c:separator>
</c:separator>
            </c:dLbl>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1"/>
            <c:showSerName val="0"/>
            <c:showPercent val="0"/>
            <c:showBubbleSize val="0"/>
            <c:separator>
</c:separator>
            <c:showLeaderLines val="0"/>
          </c:dLbls>
          <c:cat>
            <c:strRef>
              <c:f>'22)'!$A$3:$A$6</c:f>
              <c:strCache>
                <c:ptCount val="4"/>
                <c:pt idx="0">
                  <c:v>książki i podręczniki</c:v>
                </c:pt>
                <c:pt idx="1">
                  <c:v>Internet</c:v>
                </c:pt>
                <c:pt idx="2">
                  <c:v>encyklopedia</c:v>
                </c:pt>
                <c:pt idx="3">
                  <c:v>notatki z lekcji</c:v>
                </c:pt>
              </c:strCache>
            </c:strRef>
          </c:cat>
          <c:val>
            <c:numRef>
              <c:f>'22)'!$C$3:$C$6</c:f>
              <c:numCache>
                <c:formatCode>0.00%</c:formatCode>
                <c:ptCount val="4"/>
                <c:pt idx="0">
                  <c:v>0.25231481481481494</c:v>
                </c:pt>
                <c:pt idx="1">
                  <c:v>0.45370370370370372</c:v>
                </c:pt>
                <c:pt idx="2">
                  <c:v>2.777777777777779E-2</c:v>
                </c:pt>
                <c:pt idx="3">
                  <c:v>0.26620370370370372</c:v>
                </c:pt>
              </c:numCache>
            </c:numRef>
          </c:val>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553851194309205E-2"/>
          <c:y val="6.0402598114629634E-2"/>
          <c:w val="0.89962883312940423"/>
          <c:h val="0.88129208180110918"/>
        </c:manualLayout>
      </c:layout>
      <c:pie3DChart>
        <c:varyColors val="1"/>
        <c:ser>
          <c:idx val="0"/>
          <c:order val="0"/>
          <c:spPr>
            <a:solidFill>
              <a:srgbClr val="92D050"/>
            </a:solidFill>
            <a:ln>
              <a:solidFill>
                <a:sysClr val="windowText" lastClr="000000"/>
              </a:solidFill>
            </a:ln>
          </c:spPr>
          <c:dPt>
            <c:idx val="0"/>
            <c:bubble3D val="0"/>
            <c:spPr>
              <a:solidFill>
                <a:srgbClr val="99FF99"/>
              </a:solidFill>
              <a:ln>
                <a:solidFill>
                  <a:sysClr val="windowText" lastClr="000000"/>
                </a:solidFill>
              </a:ln>
            </c:spPr>
          </c:dPt>
          <c:dPt>
            <c:idx val="1"/>
            <c:bubble3D val="0"/>
            <c:spPr>
              <a:solidFill>
                <a:srgbClr val="33CCFF"/>
              </a:solidFill>
              <a:ln>
                <a:solidFill>
                  <a:sysClr val="windowText" lastClr="000000"/>
                </a:solidFill>
              </a:ln>
            </c:spPr>
          </c:dPt>
          <c:dLbls>
            <c:dLbl>
              <c:idx val="0"/>
              <c:showLegendKey val="0"/>
              <c:showVal val="1"/>
              <c:showCatName val="1"/>
              <c:showSerName val="0"/>
              <c:showPercent val="0"/>
              <c:showBubbleSize val="0"/>
              <c:separator>
</c:separator>
            </c:dLbl>
            <c:dLbl>
              <c:idx val="1"/>
              <c:showLegendKey val="0"/>
              <c:showVal val="1"/>
              <c:showCatName val="1"/>
              <c:showSerName val="0"/>
              <c:showPercent val="0"/>
              <c:showBubbleSize val="0"/>
              <c:separator>
</c:separator>
            </c:dLbl>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1"/>
            <c:showSerName val="0"/>
            <c:showPercent val="0"/>
            <c:showBubbleSize val="0"/>
            <c:showLeaderLines val="1"/>
          </c:dLbls>
          <c:cat>
            <c:strRef>
              <c:f>'23)'!$A$3:$A$4</c:f>
              <c:strCache>
                <c:ptCount val="2"/>
                <c:pt idx="0">
                  <c:v>tak</c:v>
                </c:pt>
                <c:pt idx="1">
                  <c:v>nie</c:v>
                </c:pt>
              </c:strCache>
            </c:strRef>
          </c:cat>
          <c:val>
            <c:numRef>
              <c:f>'23)'!$C$3:$C$4</c:f>
              <c:numCache>
                <c:formatCode>0.00%</c:formatCode>
                <c:ptCount val="2"/>
                <c:pt idx="0">
                  <c:v>0.83750000000000002</c:v>
                </c:pt>
                <c:pt idx="1">
                  <c:v>0.16250000000000001</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2810950113937562E-2"/>
          <c:y val="0.1139341261867489"/>
          <c:w val="0.82611622368010373"/>
          <c:h val="0.84248682347920922"/>
        </c:manualLayout>
      </c:layout>
      <c:pie3DChart>
        <c:varyColors val="1"/>
        <c:ser>
          <c:idx val="0"/>
          <c:order val="0"/>
          <c:spPr>
            <a:ln>
              <a:solidFill>
                <a:sysClr val="windowText" lastClr="000000"/>
              </a:solidFill>
            </a:ln>
          </c:spPr>
          <c:dPt>
            <c:idx val="0"/>
            <c:bubble3D val="0"/>
            <c:spPr>
              <a:solidFill>
                <a:srgbClr val="FF0000"/>
              </a:solidFill>
              <a:ln>
                <a:solidFill>
                  <a:sysClr val="windowText" lastClr="000000"/>
                </a:solidFill>
              </a:ln>
            </c:spPr>
          </c:dPt>
          <c:dPt>
            <c:idx val="1"/>
            <c:bubble3D val="0"/>
            <c:spPr>
              <a:solidFill>
                <a:srgbClr val="00B0F0"/>
              </a:solidFill>
              <a:ln>
                <a:solidFill>
                  <a:sysClr val="windowText" lastClr="000000"/>
                </a:solidFill>
              </a:ln>
            </c:spPr>
          </c:dPt>
          <c:dPt>
            <c:idx val="2"/>
            <c:bubble3D val="0"/>
            <c:spPr>
              <a:solidFill>
                <a:srgbClr val="00CC00"/>
              </a:solidFill>
              <a:ln>
                <a:solidFill>
                  <a:sysClr val="windowText" lastClr="000000"/>
                </a:solidFill>
              </a:ln>
            </c:spPr>
          </c:dPt>
          <c:dPt>
            <c:idx val="3"/>
            <c:bubble3D val="0"/>
            <c:spPr>
              <a:solidFill>
                <a:srgbClr val="FFFF00"/>
              </a:solidFill>
              <a:ln>
                <a:solidFill>
                  <a:sysClr val="windowText" lastClr="000000"/>
                </a:solidFill>
              </a:ln>
            </c:spPr>
          </c:dPt>
          <c:dLbls>
            <c:dLbl>
              <c:idx val="0"/>
              <c:tx>
                <c:rich>
                  <a:bodyPr/>
                  <a:lstStyle/>
                  <a:p>
                    <a:r>
                      <a:rPr lang="pl-PL" smtClean="0"/>
                      <a:t>Około </a:t>
                    </a:r>
                    <a:r>
                      <a:rPr lang="en-US" smtClean="0"/>
                      <a:t>14</a:t>
                    </a:r>
                    <a:r>
                      <a:rPr lang="en-US"/>
                      <a:t>
9,50%</a:t>
                    </a:r>
                  </a:p>
                </c:rich>
              </c:tx>
              <c:showLegendKey val="0"/>
              <c:showVal val="0"/>
              <c:showCatName val="1"/>
              <c:showSerName val="0"/>
              <c:showPercent val="1"/>
              <c:showBubbleSize val="0"/>
            </c:dLbl>
            <c:dLbl>
              <c:idx val="1"/>
              <c:tx>
                <c:rich>
                  <a:bodyPr/>
                  <a:lstStyle/>
                  <a:p>
                    <a:r>
                      <a:rPr lang="pl-PL" smtClean="0"/>
                      <a:t>Około </a:t>
                    </a:r>
                    <a:r>
                      <a:rPr lang="en-US" smtClean="0"/>
                      <a:t>15</a:t>
                    </a:r>
                    <a:r>
                      <a:rPr lang="en-US"/>
                      <a:t>
42,25%</a:t>
                    </a:r>
                  </a:p>
                </c:rich>
              </c:tx>
              <c:showLegendKey val="0"/>
              <c:showVal val="0"/>
              <c:showCatName val="1"/>
              <c:showSerName val="0"/>
              <c:showPercent val="1"/>
              <c:showBubbleSize val="0"/>
            </c:dLbl>
            <c:dLbl>
              <c:idx val="2"/>
              <c:tx>
                <c:rich>
                  <a:bodyPr/>
                  <a:lstStyle/>
                  <a:p>
                    <a:r>
                      <a:rPr lang="pl-PL" smtClean="0"/>
                      <a:t>Około </a:t>
                    </a:r>
                    <a:r>
                      <a:rPr lang="en-US" smtClean="0"/>
                      <a:t>16</a:t>
                    </a:r>
                    <a:r>
                      <a:rPr lang="en-US"/>
                      <a:t>
39,50%</a:t>
                    </a:r>
                  </a:p>
                </c:rich>
              </c:tx>
              <c:showLegendKey val="0"/>
              <c:showVal val="0"/>
              <c:showCatName val="1"/>
              <c:showSerName val="0"/>
              <c:showPercent val="1"/>
              <c:showBubbleSize val="0"/>
            </c:dLbl>
            <c:dLbl>
              <c:idx val="3"/>
              <c:tx>
                <c:rich>
                  <a:bodyPr/>
                  <a:lstStyle/>
                  <a:p>
                    <a:r>
                      <a:rPr lang="pl-PL" smtClean="0"/>
                      <a:t>Około </a:t>
                    </a:r>
                    <a:r>
                      <a:rPr lang="en-US" smtClean="0"/>
                      <a:t>17</a:t>
                    </a:r>
                    <a:r>
                      <a:rPr lang="en-US"/>
                      <a:t>
8,75%</a:t>
                    </a:r>
                  </a:p>
                </c:rich>
              </c:tx>
              <c:showLegendKey val="0"/>
              <c:showVal val="0"/>
              <c:showCatName val="1"/>
              <c:showSerName val="0"/>
              <c:showPercent val="1"/>
              <c:showBubbleSize val="0"/>
            </c:dLbl>
            <c:numFmt formatCode="0.00%" sourceLinked="0"/>
            <c:txPr>
              <a:bodyPr/>
              <a:lstStyle/>
              <a:p>
                <a:pPr>
                  <a:defRPr sz="1400" b="1" i="0" u="none" strike="noStrike" baseline="0">
                    <a:solidFill>
                      <a:srgbClr val="000000"/>
                    </a:solidFill>
                    <a:latin typeface="Calibri"/>
                    <a:ea typeface="Calibri"/>
                    <a:cs typeface="Calibri"/>
                  </a:defRPr>
                </a:pPr>
                <a:endParaRPr lang="pl-PL"/>
              </a:p>
            </c:txPr>
            <c:showLegendKey val="0"/>
            <c:showVal val="0"/>
            <c:showCatName val="1"/>
            <c:showSerName val="0"/>
            <c:showPercent val="1"/>
            <c:showBubbleSize val="0"/>
            <c:showLeaderLines val="0"/>
          </c:dLbls>
          <c:cat>
            <c:numRef>
              <c:f>'29)'!$A$3:$A$6</c:f>
              <c:numCache>
                <c:formatCode>General</c:formatCode>
                <c:ptCount val="4"/>
                <c:pt idx="0">
                  <c:v>14</c:v>
                </c:pt>
                <c:pt idx="1">
                  <c:v>15</c:v>
                </c:pt>
                <c:pt idx="2">
                  <c:v>16</c:v>
                </c:pt>
                <c:pt idx="3">
                  <c:v>17</c:v>
                </c:pt>
              </c:numCache>
            </c:numRef>
          </c:cat>
          <c:val>
            <c:numRef>
              <c:f>'29)'!$C$3:$C$6</c:f>
              <c:numCache>
                <c:formatCode>0.00%</c:formatCode>
                <c:ptCount val="4"/>
                <c:pt idx="0">
                  <c:v>9.5000000000000015E-2</c:v>
                </c:pt>
                <c:pt idx="1">
                  <c:v>0.4225000000000001</c:v>
                </c:pt>
                <c:pt idx="2">
                  <c:v>0.39500000000000007</c:v>
                </c:pt>
                <c:pt idx="3">
                  <c:v>8.7500000000000008E-2</c:v>
                </c:pt>
              </c:numCache>
            </c:numRef>
          </c:val>
        </c:ser>
        <c:ser>
          <c:idx val="1"/>
          <c:order val="1"/>
          <c:cat>
            <c:numRef>
              <c:f>'29)'!$A$3:$A$6</c:f>
              <c:numCache>
                <c:formatCode>General</c:formatCode>
                <c:ptCount val="4"/>
                <c:pt idx="0">
                  <c:v>14</c:v>
                </c:pt>
                <c:pt idx="1">
                  <c:v>15</c:v>
                </c:pt>
                <c:pt idx="2">
                  <c:v>16</c:v>
                </c:pt>
                <c:pt idx="3">
                  <c:v>17</c:v>
                </c:pt>
              </c:numCache>
            </c:numRef>
          </c:cat>
          <c:val>
            <c:numRef>
              <c:f>'29)'!$C$3:$C$6</c:f>
              <c:numCache>
                <c:formatCode>0.00%</c:formatCode>
                <c:ptCount val="4"/>
                <c:pt idx="0">
                  <c:v>9.5000000000000015E-2</c:v>
                </c:pt>
                <c:pt idx="1">
                  <c:v>0.4225000000000001</c:v>
                </c:pt>
                <c:pt idx="2">
                  <c:v>0.39500000000000007</c:v>
                </c:pt>
                <c:pt idx="3">
                  <c:v>8.7500000000000008E-2</c:v>
                </c:pt>
              </c:numCache>
            </c:numRef>
          </c:val>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METRYKA!$A$9</c:f>
              <c:strCache>
                <c:ptCount val="1"/>
                <c:pt idx="0">
                  <c:v>kobieta</c:v>
                </c:pt>
              </c:strCache>
            </c:strRef>
          </c:tx>
          <c:spPr>
            <a:solidFill>
              <a:srgbClr val="00B0F0"/>
            </a:solidFill>
          </c:spPr>
          <c:invertIfNegative val="0"/>
          <c:dLbls>
            <c:dLbl>
              <c:idx val="0"/>
              <c:layout>
                <c:manualLayout>
                  <c:x val="-1.368267759011202E-3"/>
                  <c:y val="8.3778972599328413E-2"/>
                </c:manualLayout>
              </c:layout>
              <c:showLegendKey val="0"/>
              <c:showVal val="1"/>
              <c:showCatName val="0"/>
              <c:showSerName val="0"/>
              <c:showPercent val="0"/>
              <c:showBubbleSize val="0"/>
            </c:dLbl>
            <c:dLbl>
              <c:idx val="1"/>
              <c:layout>
                <c:manualLayout>
                  <c:x val="4.1048032770336041E-3"/>
                  <c:y val="6.4928703764479484E-2"/>
                </c:manualLayout>
              </c:layout>
              <c:showLegendKey val="0"/>
              <c:showVal val="1"/>
              <c:showCatName val="0"/>
              <c:showSerName val="0"/>
              <c:showPercent val="0"/>
              <c:showBubbleSize val="0"/>
            </c:dLbl>
            <c:dLbl>
              <c:idx val="2"/>
              <c:layout>
                <c:manualLayout>
                  <c:x val="-1.368267759011202E-3"/>
                  <c:y val="7.1212126709429127E-2"/>
                </c:manualLayout>
              </c:layout>
              <c:showLegendKey val="0"/>
              <c:showVal val="1"/>
              <c:showCatName val="0"/>
              <c:showSerName val="0"/>
              <c:showPercent val="0"/>
              <c:showBubbleSize val="0"/>
            </c:dLbl>
            <c:dLbl>
              <c:idx val="3"/>
              <c:layout>
                <c:manualLayout>
                  <c:x val="-1.368267759011202E-3"/>
                  <c:y val="7.330660102441234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METRYKA!$B$8:$E$8</c:f>
              <c:strCache>
                <c:ptCount val="4"/>
                <c:pt idx="0">
                  <c:v>I</c:v>
                </c:pt>
                <c:pt idx="1">
                  <c:v>II</c:v>
                </c:pt>
                <c:pt idx="2">
                  <c:v>III</c:v>
                </c:pt>
                <c:pt idx="3">
                  <c:v>IV</c:v>
                </c:pt>
              </c:strCache>
            </c:strRef>
          </c:cat>
          <c:val>
            <c:numRef>
              <c:f>METRYKA!$B$9:$E$9</c:f>
              <c:numCache>
                <c:formatCode>General</c:formatCode>
                <c:ptCount val="4"/>
                <c:pt idx="0">
                  <c:v>68</c:v>
                </c:pt>
                <c:pt idx="1">
                  <c:v>86</c:v>
                </c:pt>
                <c:pt idx="2">
                  <c:v>78</c:v>
                </c:pt>
                <c:pt idx="3">
                  <c:v>37</c:v>
                </c:pt>
              </c:numCache>
            </c:numRef>
          </c:val>
        </c:ser>
        <c:ser>
          <c:idx val="1"/>
          <c:order val="1"/>
          <c:tx>
            <c:strRef>
              <c:f>METRYKA!$A$10</c:f>
              <c:strCache>
                <c:ptCount val="1"/>
                <c:pt idx="0">
                  <c:v>mężczyzna</c:v>
                </c:pt>
              </c:strCache>
            </c:strRef>
          </c:tx>
          <c:spPr>
            <a:solidFill>
              <a:srgbClr val="FF0000"/>
            </a:solidFill>
          </c:spPr>
          <c:invertIfNegative val="0"/>
          <c:dLbls>
            <c:dLbl>
              <c:idx val="0"/>
              <c:layout>
                <c:manualLayout>
                  <c:x val="0"/>
                  <c:y val="6.4928703764479415E-2"/>
                </c:manualLayout>
              </c:layout>
              <c:showLegendKey val="0"/>
              <c:showVal val="1"/>
              <c:showCatName val="0"/>
              <c:showSerName val="0"/>
              <c:showPercent val="0"/>
              <c:showBubbleSize val="0"/>
            </c:dLbl>
            <c:dLbl>
              <c:idx val="1"/>
              <c:layout>
                <c:manualLayout>
                  <c:x val="0"/>
                  <c:y val="6.9117652394445853E-2"/>
                </c:manualLayout>
              </c:layout>
              <c:showLegendKey val="0"/>
              <c:showVal val="1"/>
              <c:showCatName val="0"/>
              <c:showSerName val="0"/>
              <c:showPercent val="0"/>
              <c:showBubbleSize val="0"/>
            </c:dLbl>
            <c:dLbl>
              <c:idx val="2"/>
              <c:layout>
                <c:manualLayout>
                  <c:x val="-1.368267759011202E-3"/>
                  <c:y val="7.3306601024412346E-2"/>
                </c:manualLayout>
              </c:layout>
              <c:showLegendKey val="0"/>
              <c:showVal val="1"/>
              <c:showCatName val="0"/>
              <c:showSerName val="0"/>
              <c:showPercent val="0"/>
              <c:showBubbleSize val="0"/>
            </c:dLbl>
            <c:dLbl>
              <c:idx val="3"/>
              <c:layout>
                <c:manualLayout>
                  <c:x val="0"/>
                  <c:y val="6.911765239444592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METRYKA!$B$8:$E$8</c:f>
              <c:strCache>
                <c:ptCount val="4"/>
                <c:pt idx="0">
                  <c:v>I</c:v>
                </c:pt>
                <c:pt idx="1">
                  <c:v>II</c:v>
                </c:pt>
                <c:pt idx="2">
                  <c:v>III</c:v>
                </c:pt>
                <c:pt idx="3">
                  <c:v>IV</c:v>
                </c:pt>
              </c:strCache>
            </c:strRef>
          </c:cat>
          <c:val>
            <c:numRef>
              <c:f>METRYKA!$B$10:$E$10</c:f>
              <c:numCache>
                <c:formatCode>General</c:formatCode>
                <c:ptCount val="4"/>
                <c:pt idx="0">
                  <c:v>36</c:v>
                </c:pt>
                <c:pt idx="1">
                  <c:v>36</c:v>
                </c:pt>
                <c:pt idx="2">
                  <c:v>47</c:v>
                </c:pt>
                <c:pt idx="3">
                  <c:v>12</c:v>
                </c:pt>
              </c:numCache>
            </c:numRef>
          </c:val>
        </c:ser>
        <c:dLbls>
          <c:showLegendKey val="0"/>
          <c:showVal val="1"/>
          <c:showCatName val="0"/>
          <c:showSerName val="0"/>
          <c:showPercent val="0"/>
          <c:showBubbleSize val="0"/>
        </c:dLbls>
        <c:gapWidth val="150"/>
        <c:shape val="box"/>
        <c:axId val="164562432"/>
        <c:axId val="164563968"/>
        <c:axId val="0"/>
      </c:bar3DChart>
      <c:catAx>
        <c:axId val="164562432"/>
        <c:scaling>
          <c:orientation val="minMax"/>
        </c:scaling>
        <c:delete val="0"/>
        <c:axPos val="b"/>
        <c:majorGridlines/>
        <c:majorTickMark val="out"/>
        <c:minorTickMark val="none"/>
        <c:tickLblPos val="nextTo"/>
        <c:crossAx val="164563968"/>
        <c:crosses val="autoZero"/>
        <c:auto val="1"/>
        <c:lblAlgn val="ctr"/>
        <c:lblOffset val="100"/>
        <c:noMultiLvlLbl val="0"/>
      </c:catAx>
      <c:valAx>
        <c:axId val="164563968"/>
        <c:scaling>
          <c:orientation val="minMax"/>
        </c:scaling>
        <c:delete val="0"/>
        <c:axPos val="l"/>
        <c:majorGridlines/>
        <c:numFmt formatCode="General" sourceLinked="1"/>
        <c:majorTickMark val="out"/>
        <c:minorTickMark val="none"/>
        <c:tickLblPos val="nextTo"/>
        <c:crossAx val="164562432"/>
        <c:crosses val="autoZero"/>
        <c:crossBetween val="between"/>
      </c:valAx>
    </c:plotArea>
    <c:legend>
      <c:legendPos val="b"/>
      <c:layout>
        <c:manualLayout>
          <c:xMode val="edge"/>
          <c:yMode val="edge"/>
          <c:x val="0.15900800938084381"/>
          <c:y val="0.93709426471377233"/>
          <c:w val="0.687912244111065"/>
          <c:h val="4.9545597519011907E-2"/>
        </c:manualLayout>
      </c:layout>
      <c:overlay val="0"/>
    </c:legend>
    <c:plotVisOnly val="1"/>
    <c:dispBlanksAs val="gap"/>
    <c:showDLblsOverMax val="0"/>
  </c:chart>
  <c:txPr>
    <a:bodyPr/>
    <a:lstStyle/>
    <a:p>
      <a:pPr>
        <a:defRPr sz="1400" b="1"/>
      </a:pPr>
      <a:endParaRPr lang="pl-P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8729187657340704E-3"/>
          <c:y val="3.0866220113025453E-2"/>
          <c:w val="0.82222587093225752"/>
          <c:h val="0.96724241748301931"/>
        </c:manualLayout>
      </c:layout>
      <c:pie3DChart>
        <c:varyColors val="1"/>
        <c:ser>
          <c:idx val="0"/>
          <c:order val="0"/>
          <c:spPr>
            <a:ln>
              <a:solidFill>
                <a:schemeClr val="tx1"/>
              </a:solidFill>
            </a:ln>
          </c:spPr>
          <c:dPt>
            <c:idx val="0"/>
            <c:bubble3D val="0"/>
            <c:spPr>
              <a:solidFill>
                <a:srgbClr val="FFFF00"/>
              </a:solidFill>
              <a:ln>
                <a:solidFill>
                  <a:schemeClr val="tx1"/>
                </a:solidFill>
              </a:ln>
            </c:spPr>
          </c:dPt>
          <c:dPt>
            <c:idx val="1"/>
            <c:bubble3D val="0"/>
            <c:spPr>
              <a:solidFill>
                <a:srgbClr val="00B0F0"/>
              </a:solidFill>
              <a:ln>
                <a:solidFill>
                  <a:schemeClr val="tx1"/>
                </a:solidFill>
              </a:ln>
            </c:spPr>
          </c:dPt>
          <c:dPt>
            <c:idx val="2"/>
            <c:bubble3D val="0"/>
            <c:spPr>
              <a:solidFill>
                <a:srgbClr val="FF99FF"/>
              </a:solidFill>
              <a:ln>
                <a:solidFill>
                  <a:schemeClr val="tx1"/>
                </a:solidFill>
              </a:ln>
            </c:spPr>
          </c:dPt>
          <c:dPt>
            <c:idx val="3"/>
            <c:bubble3D val="0"/>
            <c:spPr>
              <a:solidFill>
                <a:srgbClr val="FF0000"/>
              </a:solidFill>
              <a:ln>
                <a:solidFill>
                  <a:schemeClr val="tx1"/>
                </a:solidFill>
              </a:ln>
            </c:spPr>
          </c:dPt>
          <c:dPt>
            <c:idx val="4"/>
            <c:bubble3D val="0"/>
            <c:spPr>
              <a:solidFill>
                <a:srgbClr val="00CC00"/>
              </a:solidFill>
              <a:ln>
                <a:solidFill>
                  <a:schemeClr val="tx1"/>
                </a:solidFill>
              </a:ln>
            </c:spPr>
          </c:dPt>
          <c:dLbls>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0"/>
            <c:showSerName val="0"/>
            <c:showPercent val="0"/>
            <c:showBubbleSize val="0"/>
            <c:showLeaderLines val="1"/>
          </c:dLbls>
          <c:cat>
            <c:strRef>
              <c:f>'30)'!$A$3:$A$7</c:f>
              <c:strCache>
                <c:ptCount val="5"/>
                <c:pt idx="0">
                  <c:v>5,30 - 6,00</c:v>
                </c:pt>
                <c:pt idx="1">
                  <c:v>6,01 - 6,30</c:v>
                </c:pt>
                <c:pt idx="2">
                  <c:v>6,31 - 7,00</c:v>
                </c:pt>
                <c:pt idx="3">
                  <c:v>7,01 - 7,30</c:v>
                </c:pt>
                <c:pt idx="4">
                  <c:v>7,31 - 8,00</c:v>
                </c:pt>
              </c:strCache>
            </c:strRef>
          </c:cat>
          <c:val>
            <c:numRef>
              <c:f>'30)'!$C$3:$C$7</c:f>
              <c:numCache>
                <c:formatCode>0.00%</c:formatCode>
                <c:ptCount val="5"/>
                <c:pt idx="0">
                  <c:v>3.7500000000000006E-2</c:v>
                </c:pt>
                <c:pt idx="1">
                  <c:v>7.7500000000000013E-2</c:v>
                </c:pt>
                <c:pt idx="2">
                  <c:v>0.3025000000000001</c:v>
                </c:pt>
                <c:pt idx="3">
                  <c:v>0.27750000000000002</c:v>
                </c:pt>
                <c:pt idx="4">
                  <c:v>0.3050000000000001</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6372950819672178"/>
          <c:y val="0.30926216640502358"/>
          <c:w val="0.11782786885245901"/>
          <c:h val="0.37362637362637391"/>
        </c:manualLayout>
      </c:layout>
      <c:overlay val="0"/>
      <c:txPr>
        <a:bodyPr/>
        <a:lstStyle/>
        <a:p>
          <a:pPr>
            <a:defRPr sz="1400" b="1" i="0" u="none" strike="noStrike" baseline="0">
              <a:solidFill>
                <a:srgbClr val="000000"/>
              </a:solidFill>
              <a:latin typeface="Calibri"/>
              <a:ea typeface="Calibri"/>
              <a:cs typeface="Calibri"/>
            </a:defRPr>
          </a:pPr>
          <a:endParaRPr lang="pl-PL"/>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ysClr val="windowText" lastClr="000000"/>
              </a:solidFill>
            </a:ln>
          </c:spPr>
          <c:dPt>
            <c:idx val="0"/>
            <c:bubble3D val="0"/>
            <c:spPr>
              <a:solidFill>
                <a:srgbClr val="FFFF00"/>
              </a:solidFill>
              <a:ln>
                <a:solidFill>
                  <a:sysClr val="windowText" lastClr="000000"/>
                </a:solidFill>
              </a:ln>
            </c:spPr>
          </c:dPt>
          <c:dPt>
            <c:idx val="1"/>
            <c:bubble3D val="0"/>
            <c:spPr>
              <a:solidFill>
                <a:srgbClr val="00B0F0"/>
              </a:solidFill>
              <a:ln>
                <a:solidFill>
                  <a:sysClr val="windowText" lastClr="000000"/>
                </a:solidFill>
              </a:ln>
            </c:spPr>
          </c:dPt>
          <c:dPt>
            <c:idx val="2"/>
            <c:bubble3D val="0"/>
            <c:spPr>
              <a:solidFill>
                <a:srgbClr val="00CC00"/>
              </a:solidFill>
              <a:ln>
                <a:solidFill>
                  <a:sysClr val="windowText" lastClr="000000"/>
                </a:solidFill>
              </a:ln>
            </c:spPr>
          </c:dPt>
          <c:dPt>
            <c:idx val="3"/>
            <c:bubble3D val="0"/>
            <c:spPr>
              <a:solidFill>
                <a:srgbClr val="E527D7"/>
              </a:solidFill>
              <a:ln>
                <a:solidFill>
                  <a:sysClr val="windowText" lastClr="000000"/>
                </a:solidFill>
              </a:ln>
            </c:spPr>
          </c:dPt>
          <c:dPt>
            <c:idx val="4"/>
            <c:bubble3D val="0"/>
            <c:spPr>
              <a:solidFill>
                <a:srgbClr val="FF7C80"/>
              </a:solidFill>
              <a:ln>
                <a:solidFill>
                  <a:sysClr val="windowText" lastClr="000000"/>
                </a:solidFill>
              </a:ln>
            </c:spPr>
          </c:dPt>
          <c:dPt>
            <c:idx val="5"/>
            <c:bubble3D val="0"/>
            <c:spPr>
              <a:solidFill>
                <a:srgbClr val="9900CC"/>
              </a:solidFill>
              <a:ln>
                <a:solidFill>
                  <a:sysClr val="windowText" lastClr="000000"/>
                </a:solidFill>
              </a:ln>
            </c:spPr>
          </c:dPt>
          <c:dPt>
            <c:idx val="6"/>
            <c:bubble3D val="0"/>
            <c:spPr>
              <a:solidFill>
                <a:srgbClr val="66FFFF"/>
              </a:solidFill>
              <a:ln>
                <a:solidFill>
                  <a:sysClr val="windowText" lastClr="000000"/>
                </a:solidFill>
              </a:ln>
            </c:spPr>
          </c:dPt>
          <c:dPt>
            <c:idx val="7"/>
            <c:bubble3D val="0"/>
            <c:spPr>
              <a:solidFill>
                <a:srgbClr val="FF0000"/>
              </a:solidFill>
              <a:ln>
                <a:solidFill>
                  <a:sysClr val="windowText" lastClr="000000"/>
                </a:solidFill>
              </a:ln>
            </c:spPr>
          </c:dPt>
          <c:dLbls>
            <c:txPr>
              <a:bodyPr/>
              <a:lstStyle/>
              <a:p>
                <a:pPr>
                  <a:defRPr sz="1400" b="1" i="0" u="none" strike="noStrike" baseline="0">
                    <a:solidFill>
                      <a:srgbClr val="000000"/>
                    </a:solidFill>
                    <a:latin typeface="Calibri"/>
                    <a:ea typeface="Calibri"/>
                    <a:cs typeface="Calibri"/>
                  </a:defRPr>
                </a:pPr>
                <a:endParaRPr lang="pl-PL"/>
              </a:p>
            </c:txPr>
            <c:showLegendKey val="0"/>
            <c:showVal val="1"/>
            <c:showCatName val="1"/>
            <c:showSerName val="0"/>
            <c:showPercent val="0"/>
            <c:showBubbleSize val="0"/>
            <c:separator>
</c:separator>
            <c:showLeaderLines val="1"/>
          </c:dLbls>
          <c:cat>
            <c:strRef>
              <c:f>'24)'!$A$3:$A$10</c:f>
              <c:strCache>
                <c:ptCount val="8"/>
                <c:pt idx="0">
                  <c:v>komputer</c:v>
                </c:pt>
                <c:pt idx="1">
                  <c:v>pomagam rodzicom</c:v>
                </c:pt>
                <c:pt idx="2">
                  <c:v>słucham muzyki</c:v>
                </c:pt>
                <c:pt idx="3">
                  <c:v>sport</c:v>
                </c:pt>
                <c:pt idx="4">
                  <c:v>spotkanie z przyjaciółmi</c:v>
                </c:pt>
                <c:pt idx="5">
                  <c:v>taniec</c:v>
                </c:pt>
                <c:pt idx="6">
                  <c:v>tv</c:v>
                </c:pt>
                <c:pt idx="7">
                  <c:v>inne</c:v>
                </c:pt>
              </c:strCache>
            </c:strRef>
          </c:cat>
          <c:val>
            <c:numRef>
              <c:f>'24)'!$C$3:$C$10</c:f>
              <c:numCache>
                <c:formatCode>0.00%</c:formatCode>
                <c:ptCount val="8"/>
                <c:pt idx="0">
                  <c:v>0.17290552584670235</c:v>
                </c:pt>
                <c:pt idx="1">
                  <c:v>5.7040998217468802E-2</c:v>
                </c:pt>
                <c:pt idx="2">
                  <c:v>0.22103386809269165</c:v>
                </c:pt>
                <c:pt idx="3">
                  <c:v>8.1996434937611426E-2</c:v>
                </c:pt>
                <c:pt idx="4">
                  <c:v>0.31016042780748676</c:v>
                </c:pt>
                <c:pt idx="5">
                  <c:v>3.5650623885918005E-2</c:v>
                </c:pt>
                <c:pt idx="6">
                  <c:v>7.8431372549019607E-2</c:v>
                </c:pt>
                <c:pt idx="7">
                  <c:v>4.2780748663101602E-2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9239441363208401E-2"/>
          <c:y val="5.2013485993155299E-2"/>
          <c:w val="0.91741631399654944"/>
          <c:h val="0.90016758407442643"/>
        </c:manualLayout>
      </c:layout>
      <c:pie3DChart>
        <c:varyColors val="1"/>
        <c:ser>
          <c:idx val="0"/>
          <c:order val="0"/>
          <c:spPr>
            <a:ln>
              <a:solidFill>
                <a:schemeClr val="tx1"/>
              </a:solidFill>
            </a:ln>
          </c:spPr>
          <c:dPt>
            <c:idx val="0"/>
            <c:bubble3D val="0"/>
            <c:spPr>
              <a:solidFill>
                <a:srgbClr val="FFFF00"/>
              </a:solidFill>
              <a:ln>
                <a:solidFill>
                  <a:schemeClr val="tx1"/>
                </a:solidFill>
              </a:ln>
            </c:spPr>
          </c:dPt>
          <c:dPt>
            <c:idx val="1"/>
            <c:bubble3D val="0"/>
            <c:spPr>
              <a:solidFill>
                <a:srgbClr val="FF0000"/>
              </a:solidFill>
              <a:ln>
                <a:solidFill>
                  <a:schemeClr val="tx1"/>
                </a:solidFill>
              </a:ln>
            </c:spPr>
          </c:dPt>
          <c:dPt>
            <c:idx val="2"/>
            <c:bubble3D val="0"/>
            <c:spPr>
              <a:solidFill>
                <a:srgbClr val="00CC00"/>
              </a:solidFill>
              <a:ln>
                <a:solidFill>
                  <a:schemeClr val="tx1"/>
                </a:solidFill>
              </a:ln>
            </c:spPr>
          </c:dPt>
          <c:dPt>
            <c:idx val="3"/>
            <c:bubble3D val="0"/>
            <c:spPr>
              <a:solidFill>
                <a:srgbClr val="FF99FF"/>
              </a:solidFill>
              <a:ln>
                <a:solidFill>
                  <a:schemeClr val="tx1"/>
                </a:solidFill>
              </a:ln>
            </c:spPr>
          </c:dPt>
          <c:dPt>
            <c:idx val="4"/>
            <c:bubble3D val="0"/>
            <c:spPr>
              <a:solidFill>
                <a:srgbClr val="FFC000"/>
              </a:solidFill>
              <a:ln>
                <a:solidFill>
                  <a:schemeClr val="tx1"/>
                </a:solidFill>
              </a:ln>
            </c:spPr>
          </c:dPt>
          <c:dPt>
            <c:idx val="5"/>
            <c:bubble3D val="0"/>
            <c:spPr>
              <a:solidFill>
                <a:srgbClr val="00B0F0"/>
              </a:solidFill>
              <a:ln>
                <a:solidFill>
                  <a:schemeClr val="tx1"/>
                </a:solidFill>
              </a:ln>
            </c:spPr>
          </c:dPt>
          <c:dLbls>
            <c:numFmt formatCode="0.00%" sourceLinked="0"/>
            <c:spPr>
              <a:noFill/>
            </c:spPr>
            <c:txPr>
              <a:bodyPr/>
              <a:lstStyle/>
              <a:p>
                <a:pPr>
                  <a:defRPr sz="1400" b="1" i="0" u="none" strike="noStrike" baseline="0">
                    <a:solidFill>
                      <a:srgbClr val="000000"/>
                    </a:solidFill>
                    <a:latin typeface="Calibri"/>
                    <a:ea typeface="Calibri"/>
                    <a:cs typeface="Calibri"/>
                  </a:defRPr>
                </a:pPr>
                <a:endParaRPr lang="pl-PL"/>
              </a:p>
            </c:txPr>
            <c:showLegendKey val="0"/>
            <c:showVal val="0"/>
            <c:showCatName val="1"/>
            <c:showSerName val="0"/>
            <c:showPercent val="1"/>
            <c:showBubbleSize val="0"/>
            <c:showLeaderLines val="1"/>
          </c:dLbls>
          <c:cat>
            <c:strRef>
              <c:f>'26)'!$A$3:$A$8</c:f>
              <c:strCache>
                <c:ptCount val="6"/>
                <c:pt idx="0">
                  <c:v>0</c:v>
                </c:pt>
                <c:pt idx="1">
                  <c:v>1</c:v>
                </c:pt>
                <c:pt idx="2">
                  <c:v>2</c:v>
                </c:pt>
                <c:pt idx="3">
                  <c:v>3</c:v>
                </c:pt>
                <c:pt idx="4">
                  <c:v>4</c:v>
                </c:pt>
                <c:pt idx="5">
                  <c:v>5 i więcej</c:v>
                </c:pt>
              </c:strCache>
            </c:strRef>
          </c:cat>
          <c:val>
            <c:numRef>
              <c:f>'26)'!$C$3:$C$8</c:f>
              <c:numCache>
                <c:formatCode>0.00%</c:formatCode>
                <c:ptCount val="6"/>
                <c:pt idx="0">
                  <c:v>8.7500000000000008E-2</c:v>
                </c:pt>
                <c:pt idx="1">
                  <c:v>0.2975000000000001</c:v>
                </c:pt>
                <c:pt idx="2">
                  <c:v>0.21750000000000003</c:v>
                </c:pt>
                <c:pt idx="3">
                  <c:v>0.10249999999999998</c:v>
                </c:pt>
                <c:pt idx="4">
                  <c:v>8.7500000000000008E-2</c:v>
                </c:pt>
                <c:pt idx="5">
                  <c:v>0.20750000000000002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ysClr val="windowText" lastClr="000000"/>
              </a:solidFill>
            </a:ln>
          </c:spPr>
          <c:dPt>
            <c:idx val="0"/>
            <c:bubble3D val="0"/>
            <c:spPr>
              <a:solidFill>
                <a:srgbClr val="FF0000"/>
              </a:solidFill>
              <a:ln>
                <a:solidFill>
                  <a:sysClr val="windowText" lastClr="000000"/>
                </a:solidFill>
              </a:ln>
            </c:spPr>
          </c:dPt>
          <c:dPt>
            <c:idx val="1"/>
            <c:bubble3D val="0"/>
            <c:spPr>
              <a:solidFill>
                <a:srgbClr val="FFFF00"/>
              </a:solidFill>
              <a:ln>
                <a:solidFill>
                  <a:sysClr val="windowText" lastClr="000000"/>
                </a:solidFill>
              </a:ln>
            </c:spPr>
          </c:dPt>
          <c:dPt>
            <c:idx val="2"/>
            <c:bubble3D val="0"/>
            <c:spPr>
              <a:solidFill>
                <a:srgbClr val="92D050"/>
              </a:solidFill>
              <a:ln>
                <a:solidFill>
                  <a:sysClr val="windowText" lastClr="000000"/>
                </a:solidFill>
              </a:ln>
            </c:spPr>
          </c:dPt>
          <c:dPt>
            <c:idx val="3"/>
            <c:bubble3D val="0"/>
            <c:spPr>
              <a:solidFill>
                <a:srgbClr val="FF3399"/>
              </a:solidFill>
              <a:ln>
                <a:solidFill>
                  <a:sysClr val="windowText" lastClr="000000"/>
                </a:solidFill>
              </a:ln>
            </c:spPr>
          </c:dPt>
          <c:dPt>
            <c:idx val="4"/>
            <c:bubble3D val="0"/>
            <c:spPr>
              <a:solidFill>
                <a:srgbClr val="66FFFF"/>
              </a:solidFill>
              <a:ln>
                <a:solidFill>
                  <a:sysClr val="windowText" lastClr="000000"/>
                </a:solidFill>
              </a:ln>
            </c:spPr>
          </c:dPt>
          <c:dPt>
            <c:idx val="5"/>
            <c:bubble3D val="0"/>
            <c:spPr>
              <a:solidFill>
                <a:srgbClr val="CC66FF"/>
              </a:solidFill>
              <a:ln>
                <a:solidFill>
                  <a:sysClr val="windowText" lastClr="000000"/>
                </a:solidFill>
              </a:ln>
            </c:spPr>
          </c:dPt>
          <c:dLbls>
            <c:numFmt formatCode="0.00%" sourceLinked="0"/>
            <c:txPr>
              <a:bodyPr/>
              <a:lstStyle/>
              <a:p>
                <a:pPr>
                  <a:defRPr sz="1400" b="1" i="0" u="none" strike="noStrike" baseline="0">
                    <a:solidFill>
                      <a:srgbClr val="000000"/>
                    </a:solidFill>
                    <a:latin typeface="Calibri"/>
                    <a:ea typeface="Calibri"/>
                    <a:cs typeface="Calibri"/>
                  </a:defRPr>
                </a:pPr>
                <a:endParaRPr lang="pl-PL"/>
              </a:p>
            </c:txPr>
            <c:showLegendKey val="0"/>
            <c:showVal val="0"/>
            <c:showCatName val="1"/>
            <c:showSerName val="0"/>
            <c:showPercent val="1"/>
            <c:showBubbleSize val="0"/>
            <c:showLeaderLines val="1"/>
          </c:dLbls>
          <c:cat>
            <c:strRef>
              <c:f>'27)'!$A$3:$A$8</c:f>
              <c:strCache>
                <c:ptCount val="6"/>
                <c:pt idx="0">
                  <c:v>0</c:v>
                </c:pt>
                <c:pt idx="1">
                  <c:v>1</c:v>
                </c:pt>
                <c:pt idx="2">
                  <c:v>2</c:v>
                </c:pt>
                <c:pt idx="3">
                  <c:v>3</c:v>
                </c:pt>
                <c:pt idx="4">
                  <c:v>4</c:v>
                </c:pt>
                <c:pt idx="5">
                  <c:v>5 i więcej</c:v>
                </c:pt>
              </c:strCache>
            </c:strRef>
          </c:cat>
          <c:val>
            <c:numRef>
              <c:f>'27)'!$C$3:$C$8</c:f>
              <c:numCache>
                <c:formatCode>0.00%</c:formatCode>
                <c:ptCount val="6"/>
                <c:pt idx="0">
                  <c:v>0.22500000000000001</c:v>
                </c:pt>
                <c:pt idx="1">
                  <c:v>0.2</c:v>
                </c:pt>
                <c:pt idx="2">
                  <c:v>0.16</c:v>
                </c:pt>
                <c:pt idx="3">
                  <c:v>0.13</c:v>
                </c:pt>
                <c:pt idx="4">
                  <c:v>0.1275</c:v>
                </c:pt>
                <c:pt idx="5">
                  <c:v>0.15750000000000003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chemeClr val="tx1"/>
              </a:solidFill>
            </a:ln>
          </c:spPr>
          <c:dPt>
            <c:idx val="0"/>
            <c:bubble3D val="0"/>
            <c:spPr>
              <a:solidFill>
                <a:srgbClr val="FFFF00"/>
              </a:solidFill>
              <a:ln>
                <a:solidFill>
                  <a:schemeClr val="tx1"/>
                </a:solidFill>
              </a:ln>
            </c:spPr>
          </c:dPt>
          <c:dPt>
            <c:idx val="1"/>
            <c:bubble3D val="0"/>
            <c:spPr>
              <a:solidFill>
                <a:srgbClr val="92D050"/>
              </a:solidFill>
              <a:ln>
                <a:solidFill>
                  <a:schemeClr val="tx1"/>
                </a:solidFill>
              </a:ln>
            </c:spPr>
          </c:dPt>
          <c:dLbls>
            <c:numFmt formatCode="0.00%" sourceLinked="0"/>
            <c:txPr>
              <a:bodyPr/>
              <a:lstStyle/>
              <a:p>
                <a:pPr>
                  <a:defRPr sz="1400" b="1" i="0" u="none" strike="noStrike" baseline="0">
                    <a:solidFill>
                      <a:srgbClr val="000000"/>
                    </a:solidFill>
                    <a:latin typeface="Calibri"/>
                    <a:ea typeface="Calibri"/>
                    <a:cs typeface="Calibri"/>
                  </a:defRPr>
                </a:pPr>
                <a:endParaRPr lang="pl-PL"/>
              </a:p>
            </c:txPr>
            <c:showLegendKey val="0"/>
            <c:showVal val="0"/>
            <c:showCatName val="1"/>
            <c:showSerName val="0"/>
            <c:showPercent val="1"/>
            <c:showBubbleSize val="0"/>
            <c:showLeaderLines val="1"/>
          </c:dLbls>
          <c:cat>
            <c:strRef>
              <c:f>'28)'!$A$3:$A$4</c:f>
              <c:strCache>
                <c:ptCount val="2"/>
                <c:pt idx="0">
                  <c:v>tak</c:v>
                </c:pt>
                <c:pt idx="1">
                  <c:v>nie</c:v>
                </c:pt>
              </c:strCache>
            </c:strRef>
          </c:cat>
          <c:val>
            <c:numRef>
              <c:f>'28)'!$C$3:$C$4</c:f>
              <c:numCache>
                <c:formatCode>0.00%</c:formatCode>
                <c:ptCount val="2"/>
                <c:pt idx="0">
                  <c:v>0.62749999999999995</c:v>
                </c:pt>
                <c:pt idx="1">
                  <c:v>0.37250000000000005</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ln>
              <a:solidFill>
                <a:schemeClr val="tx1"/>
              </a:solidFill>
            </a:ln>
          </c:spPr>
          <c:dPt>
            <c:idx val="0"/>
            <c:bubble3D val="0"/>
            <c:spPr>
              <a:solidFill>
                <a:srgbClr val="FFFF00"/>
              </a:solidFill>
              <a:ln>
                <a:solidFill>
                  <a:schemeClr val="tx1"/>
                </a:solidFill>
              </a:ln>
            </c:spPr>
          </c:dPt>
          <c:dPt>
            <c:idx val="1"/>
            <c:bubble3D val="0"/>
            <c:spPr>
              <a:solidFill>
                <a:srgbClr val="FF0000"/>
              </a:solidFill>
              <a:ln>
                <a:solidFill>
                  <a:schemeClr val="tx1"/>
                </a:solidFill>
              </a:ln>
            </c:spPr>
          </c:dPt>
          <c:dPt>
            <c:idx val="2"/>
            <c:bubble3D val="0"/>
            <c:spPr>
              <a:solidFill>
                <a:srgbClr val="00CC00"/>
              </a:solidFill>
              <a:ln>
                <a:solidFill>
                  <a:schemeClr val="tx1"/>
                </a:solidFill>
              </a:ln>
            </c:spPr>
          </c:dPt>
          <c:dLbls>
            <c:numFmt formatCode="0.00%" sourceLinked="0"/>
            <c:dLblPos val="inEnd"/>
            <c:showLegendKey val="0"/>
            <c:showVal val="0"/>
            <c:showCatName val="1"/>
            <c:showSerName val="0"/>
            <c:showPercent val="1"/>
            <c:showBubbleSize val="0"/>
            <c:showLeaderLines val="1"/>
          </c:dLbls>
          <c:cat>
            <c:strRef>
              <c:f>METRYKA!$A$14:$A$16</c:f>
              <c:strCache>
                <c:ptCount val="3"/>
                <c:pt idx="0">
                  <c:v>liceum ogólnokształcące</c:v>
                </c:pt>
                <c:pt idx="1">
                  <c:v>liceum profilowane</c:v>
                </c:pt>
                <c:pt idx="2">
                  <c:v>technikum</c:v>
                </c:pt>
              </c:strCache>
            </c:strRef>
          </c:cat>
          <c:val>
            <c:numRef>
              <c:f>METRYKA!$B$14:$B$16</c:f>
              <c:numCache>
                <c:formatCode>General</c:formatCode>
                <c:ptCount val="3"/>
                <c:pt idx="0">
                  <c:v>72</c:v>
                </c:pt>
                <c:pt idx="1">
                  <c:v>54</c:v>
                </c:pt>
                <c:pt idx="2">
                  <c:v>274</c:v>
                </c:pt>
              </c:numCache>
            </c:numRef>
          </c:val>
        </c:ser>
        <c:dLbls>
          <c:showLegendKey val="0"/>
          <c:showVal val="1"/>
          <c:showCatName val="0"/>
          <c:showSerName val="0"/>
          <c:showPercent val="0"/>
          <c:showBubbleSize val="0"/>
          <c:showLeaderLines val="1"/>
        </c:dLbls>
      </c:pie3DChart>
    </c:plotArea>
    <c:plotVisOnly val="1"/>
    <c:dispBlanksAs val="zero"/>
    <c:showDLblsOverMax val="0"/>
  </c:chart>
  <c:txPr>
    <a:bodyPr/>
    <a:lstStyle/>
    <a:p>
      <a:pPr>
        <a:defRPr sz="1400" b="1"/>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1.6788132643092122E-3"/>
          <c:w val="1"/>
          <c:h val="0.9983211867356907"/>
        </c:manualLayout>
      </c:layout>
      <c:pie3DChart>
        <c:varyColors val="1"/>
        <c:ser>
          <c:idx val="0"/>
          <c:order val="0"/>
          <c:dPt>
            <c:idx val="0"/>
            <c:bubble3D val="0"/>
            <c:spPr>
              <a:solidFill>
                <a:srgbClr val="00B0F0"/>
              </a:solidFill>
            </c:spPr>
          </c:dPt>
          <c:dPt>
            <c:idx val="1"/>
            <c:bubble3D val="0"/>
            <c:spPr>
              <a:solidFill>
                <a:srgbClr val="33CC33"/>
              </a:solidFill>
            </c:spPr>
          </c:dPt>
          <c:dPt>
            <c:idx val="2"/>
            <c:bubble3D val="0"/>
            <c:spPr>
              <a:solidFill>
                <a:schemeClr val="accent4">
                  <a:lumMod val="75000"/>
                </a:schemeClr>
              </a:solidFill>
              <a:ln>
                <a:solidFill>
                  <a:sysClr val="windowText" lastClr="000000"/>
                </a:solidFill>
              </a:ln>
            </c:spPr>
          </c:dPt>
          <c:dPt>
            <c:idx val="3"/>
            <c:bubble3D val="0"/>
            <c:spPr>
              <a:solidFill>
                <a:schemeClr val="accent6">
                  <a:lumMod val="40000"/>
                  <a:lumOff val="60000"/>
                </a:schemeClr>
              </a:solidFill>
              <a:ln>
                <a:solidFill>
                  <a:schemeClr val="tx1"/>
                </a:solidFill>
              </a:ln>
            </c:spPr>
          </c:dPt>
          <c:dPt>
            <c:idx val="4"/>
            <c:bubble3D val="0"/>
            <c:spPr>
              <a:gradFill>
                <a:gsLst>
                  <a:gs pos="0">
                    <a:srgbClr val="FFF200"/>
                  </a:gs>
                  <a:gs pos="45000">
                    <a:srgbClr val="FF7A00"/>
                  </a:gs>
                  <a:gs pos="70000">
                    <a:srgbClr val="FF0300"/>
                  </a:gs>
                  <a:gs pos="100000">
                    <a:srgbClr val="4D0808"/>
                  </a:gs>
                </a:gsLst>
                <a:lin ang="5400000" scaled="0"/>
              </a:gradFill>
            </c:spPr>
          </c:dPt>
          <c:dLbls>
            <c:dLbl>
              <c:idx val="3"/>
              <c:layout>
                <c:manualLayout>
                  <c:x val="8.8274079146157657E-3"/>
                  <c:y val="1.8809924234513845E-2"/>
                </c:manualLayout>
              </c:layout>
              <c:showLegendKey val="0"/>
              <c:showVal val="0"/>
              <c:showCatName val="1"/>
              <c:showSerName val="0"/>
              <c:showPercent val="1"/>
              <c:showBubbleSize val="0"/>
            </c:dLbl>
            <c:numFmt formatCode="0.00%" sourceLinked="0"/>
            <c:txPr>
              <a:bodyPr/>
              <a:lstStyle/>
              <a:p>
                <a:pPr>
                  <a:defRPr sz="1400" b="1"/>
                </a:pPr>
                <a:endParaRPr lang="pl-PL"/>
              </a:p>
            </c:txPr>
            <c:showLegendKey val="0"/>
            <c:showVal val="0"/>
            <c:showCatName val="1"/>
            <c:showSerName val="0"/>
            <c:showPercent val="1"/>
            <c:showBubbleSize val="0"/>
            <c:showLeaderLines val="0"/>
          </c:dLbls>
          <c:cat>
            <c:strRef>
              <c:f>'1)'!$A$3:$A$7</c:f>
              <c:strCache>
                <c:ptCount val="5"/>
                <c:pt idx="0">
                  <c:v>niebieskie </c:v>
                </c:pt>
                <c:pt idx="1">
                  <c:v>zielone</c:v>
                </c:pt>
                <c:pt idx="2">
                  <c:v>piwne</c:v>
                </c:pt>
                <c:pt idx="3">
                  <c:v>szare</c:v>
                </c:pt>
                <c:pt idx="4">
                  <c:v>inne</c:v>
                </c:pt>
              </c:strCache>
            </c:strRef>
          </c:cat>
          <c:val>
            <c:numRef>
              <c:f>'1)'!$C$3:$C$7</c:f>
              <c:numCache>
                <c:formatCode>0.00%</c:formatCode>
                <c:ptCount val="5"/>
                <c:pt idx="0">
                  <c:v>0.42144638403990037</c:v>
                </c:pt>
                <c:pt idx="1">
                  <c:v>0.23940149625935164</c:v>
                </c:pt>
                <c:pt idx="2">
                  <c:v>0.24189526184538657</c:v>
                </c:pt>
                <c:pt idx="3">
                  <c:v>2.7431421446384045E-2</c:v>
                </c:pt>
                <c:pt idx="4">
                  <c:v>6.9825436408977565E-2</c:v>
                </c:pt>
              </c:numCache>
            </c:numRef>
          </c:val>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1.2673186453003698E-2"/>
          <c:w val="1"/>
          <c:h val="0.98405870528917005"/>
        </c:manualLayout>
      </c:layout>
      <c:pie3DChart>
        <c:varyColors val="1"/>
        <c:ser>
          <c:idx val="0"/>
          <c:order val="0"/>
          <c:spPr>
            <a:ln>
              <a:solidFill>
                <a:sysClr val="windowText" lastClr="000000"/>
              </a:solidFill>
            </a:ln>
          </c:spPr>
          <c:dPt>
            <c:idx val="0"/>
            <c:bubble3D val="0"/>
            <c:spPr>
              <a:solidFill>
                <a:schemeClr val="accent5">
                  <a:lumMod val="60000"/>
                  <a:lumOff val="40000"/>
                </a:schemeClr>
              </a:solidFill>
              <a:ln>
                <a:solidFill>
                  <a:sysClr val="windowText" lastClr="000000"/>
                </a:solidFill>
              </a:ln>
            </c:spPr>
          </c:dPt>
          <c:dPt>
            <c:idx val="1"/>
            <c:bubble3D val="0"/>
            <c:spPr>
              <a:solidFill>
                <a:schemeClr val="accent3">
                  <a:lumMod val="75000"/>
                </a:schemeClr>
              </a:solidFill>
              <a:ln>
                <a:solidFill>
                  <a:sysClr val="windowText" lastClr="000000"/>
                </a:solidFill>
              </a:ln>
            </c:spPr>
          </c:dPt>
          <c:dPt>
            <c:idx val="2"/>
            <c:bubble3D val="0"/>
            <c:spPr>
              <a:gradFill>
                <a:gsLst>
                  <a:gs pos="87000">
                    <a:srgbClr val="825600"/>
                  </a:gs>
                  <a:gs pos="100000">
                    <a:srgbClr val="FFA800"/>
                  </a:gs>
                </a:gsLst>
                <a:lin ang="5400000" scaled="0"/>
              </a:gradFill>
              <a:ln>
                <a:solidFill>
                  <a:sysClr val="windowText" lastClr="000000"/>
                </a:solidFill>
              </a:ln>
            </c:spPr>
          </c:dPt>
          <c:dPt>
            <c:idx val="3"/>
            <c:bubble3D val="0"/>
            <c:spPr>
              <a:gradFill>
                <a:gsLst>
                  <a:gs pos="21000">
                    <a:srgbClr val="CFCFCF"/>
                  </a:gs>
                  <a:gs pos="62000">
                    <a:srgbClr val="7F7F7F"/>
                  </a:gs>
                </a:gsLst>
                <a:lin ang="5400000" scaled="0"/>
              </a:gradFill>
              <a:ln>
                <a:solidFill>
                  <a:sysClr val="windowText" lastClr="000000"/>
                </a:solidFill>
              </a:ln>
            </c:spPr>
          </c:dPt>
          <c:dPt>
            <c:idx val="4"/>
            <c:bubble3D val="0"/>
            <c:spPr>
              <a:gradFill>
                <a:gsLst>
                  <a:gs pos="100000">
                    <a:srgbClr val="000082"/>
                  </a:gs>
                  <a:gs pos="26000">
                    <a:schemeClr val="tx2">
                      <a:lumMod val="60000"/>
                      <a:lumOff val="40000"/>
                    </a:schemeClr>
                  </a:gs>
                </a:gsLst>
                <a:lin ang="5400000" scaled="0"/>
              </a:gradFill>
              <a:ln>
                <a:solidFill>
                  <a:sysClr val="windowText" lastClr="000000"/>
                </a:solidFill>
              </a:ln>
            </c:spPr>
          </c:dPt>
          <c:dLbls>
            <c:dLbl>
              <c:idx val="3"/>
              <c:layout/>
              <c:dLblPos val="bestFit"/>
              <c:showLegendKey val="0"/>
              <c:showVal val="0"/>
              <c:showCatName val="1"/>
              <c:showSerName val="0"/>
              <c:showPercent val="1"/>
              <c:showBubbleSize val="0"/>
            </c:dLbl>
            <c:numFmt formatCode="0.00%" sourceLinked="0"/>
            <c:txPr>
              <a:bodyPr/>
              <a:lstStyle/>
              <a:p>
                <a:pPr>
                  <a:defRPr sz="1400" b="1"/>
                </a:pPr>
                <a:endParaRPr lang="pl-PL"/>
              </a:p>
            </c:txPr>
            <c:showLegendKey val="0"/>
            <c:showVal val="0"/>
            <c:showCatName val="1"/>
            <c:showSerName val="0"/>
            <c:showPercent val="1"/>
            <c:showBubbleSize val="0"/>
            <c:showLeaderLines val="1"/>
          </c:dLbls>
          <c:cat>
            <c:strRef>
              <c:f>'2)'!$A$3:$A$7</c:f>
              <c:strCache>
                <c:ptCount val="5"/>
                <c:pt idx="0">
                  <c:v>blond</c:v>
                </c:pt>
                <c:pt idx="1">
                  <c:v>rude</c:v>
                </c:pt>
                <c:pt idx="2">
                  <c:v>szatyn</c:v>
                </c:pt>
                <c:pt idx="3">
                  <c:v>brunet </c:v>
                </c:pt>
                <c:pt idx="4">
                  <c:v>inne</c:v>
                </c:pt>
              </c:strCache>
            </c:strRef>
          </c:cat>
          <c:val>
            <c:numRef>
              <c:f>'2)'!$C$3:$C$7</c:f>
              <c:numCache>
                <c:formatCode>0.00%</c:formatCode>
                <c:ptCount val="5"/>
                <c:pt idx="0">
                  <c:v>0.33500000000000008</c:v>
                </c:pt>
                <c:pt idx="1">
                  <c:v>6.7500000000000004E-2</c:v>
                </c:pt>
                <c:pt idx="2">
                  <c:v>0.21000000000000002</c:v>
                </c:pt>
                <c:pt idx="3">
                  <c:v>0.35250000000000004</c:v>
                </c:pt>
                <c:pt idx="4">
                  <c:v>3.500000000000001E-2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7.508354432720972E-2"/>
          <c:w val="0.92611354101339516"/>
          <c:h val="0.92323764240848116"/>
        </c:manualLayout>
      </c:layout>
      <c:pie3DChart>
        <c:varyColors val="1"/>
        <c:ser>
          <c:idx val="0"/>
          <c:order val="0"/>
          <c:spPr>
            <a:ln>
              <a:solidFill>
                <a:sysClr val="windowText" lastClr="000000"/>
              </a:solidFill>
            </a:ln>
          </c:spPr>
          <c:dPt>
            <c:idx val="0"/>
            <c:bubble3D val="0"/>
            <c:spPr>
              <a:solidFill>
                <a:srgbClr val="FFFF00"/>
              </a:solidFill>
              <a:ln>
                <a:solidFill>
                  <a:sysClr val="windowText" lastClr="000000"/>
                </a:solidFill>
              </a:ln>
            </c:spPr>
          </c:dPt>
          <c:dPt>
            <c:idx val="1"/>
            <c:bubble3D val="0"/>
            <c:spPr>
              <a:solidFill>
                <a:srgbClr val="FF0000"/>
              </a:solidFill>
              <a:ln>
                <a:solidFill>
                  <a:sysClr val="windowText" lastClr="000000"/>
                </a:solidFill>
              </a:ln>
            </c:spPr>
          </c:dPt>
          <c:dPt>
            <c:idx val="2"/>
            <c:bubble3D val="0"/>
            <c:spPr>
              <a:solidFill>
                <a:srgbClr val="00B050"/>
              </a:solidFill>
              <a:ln>
                <a:solidFill>
                  <a:sysClr val="windowText" lastClr="000000"/>
                </a:solidFill>
              </a:ln>
            </c:spPr>
          </c:dPt>
          <c:dPt>
            <c:idx val="3"/>
            <c:bubble3D val="0"/>
            <c:spPr>
              <a:solidFill>
                <a:srgbClr val="E86ECE"/>
              </a:solidFill>
              <a:ln>
                <a:solidFill>
                  <a:sysClr val="windowText" lastClr="000000"/>
                </a:solidFill>
              </a:ln>
            </c:spPr>
          </c:dPt>
          <c:dPt>
            <c:idx val="4"/>
            <c:bubble3D val="0"/>
            <c:spPr>
              <a:solidFill>
                <a:srgbClr val="00B0F0"/>
              </a:solidFill>
              <a:ln>
                <a:solidFill>
                  <a:sysClr val="windowText" lastClr="000000"/>
                </a:solidFill>
              </a:ln>
            </c:spPr>
          </c:dPt>
          <c:dLbls>
            <c:dLbl>
              <c:idx val="3"/>
              <c:numFmt formatCode="0.00%" sourceLinked="0"/>
              <c:spPr/>
              <c:txPr>
                <a:bodyPr/>
                <a:lstStyle/>
                <a:p>
                  <a:pPr>
                    <a:defRPr sz="1400" b="1"/>
                  </a:pPr>
                  <a:endParaRPr lang="pl-PL"/>
                </a:p>
              </c:txPr>
              <c:showLegendKey val="0"/>
              <c:showVal val="0"/>
              <c:showCatName val="1"/>
              <c:showSerName val="0"/>
              <c:showPercent val="1"/>
              <c:showBubbleSize val="0"/>
            </c:dLbl>
            <c:txPr>
              <a:bodyPr/>
              <a:lstStyle/>
              <a:p>
                <a:pPr>
                  <a:defRPr sz="1400" b="1"/>
                </a:pPr>
                <a:endParaRPr lang="pl-PL"/>
              </a:p>
            </c:txPr>
            <c:showLegendKey val="0"/>
            <c:showVal val="0"/>
            <c:showCatName val="1"/>
            <c:showSerName val="0"/>
            <c:showPercent val="1"/>
            <c:showBubbleSize val="0"/>
            <c:showLeaderLines val="1"/>
          </c:dLbls>
          <c:cat>
            <c:strRef>
              <c:f>'3)'!$A$3:$A$7</c:f>
              <c:strCache>
                <c:ptCount val="5"/>
                <c:pt idx="0">
                  <c:v>do 150</c:v>
                </c:pt>
                <c:pt idx="1">
                  <c:v>150 – 159</c:v>
                </c:pt>
                <c:pt idx="2">
                  <c:v>160 – 169</c:v>
                </c:pt>
                <c:pt idx="3">
                  <c:v>170 – 179</c:v>
                </c:pt>
                <c:pt idx="4">
                  <c:v>180 i więcej</c:v>
                </c:pt>
              </c:strCache>
            </c:strRef>
          </c:cat>
          <c:val>
            <c:numRef>
              <c:f>'3)'!$C$3:$C$7</c:f>
              <c:numCache>
                <c:formatCode>0.00%</c:formatCode>
                <c:ptCount val="5"/>
                <c:pt idx="0">
                  <c:v>9.9750623441396524E-3</c:v>
                </c:pt>
                <c:pt idx="1">
                  <c:v>0.114713216957606</c:v>
                </c:pt>
                <c:pt idx="2">
                  <c:v>0.4264339152119701</c:v>
                </c:pt>
                <c:pt idx="3">
                  <c:v>0.30673316708229431</c:v>
                </c:pt>
                <c:pt idx="4">
                  <c:v>0.14214463840399005</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3.776162983913315E-3"/>
          <c:w val="1"/>
          <c:h val="0.99454509544101299"/>
        </c:manualLayout>
      </c:layout>
      <c:pie3DChart>
        <c:varyColors val="1"/>
        <c:ser>
          <c:idx val="0"/>
          <c:order val="0"/>
          <c:spPr>
            <a:ln>
              <a:solidFill>
                <a:sysClr val="windowText" lastClr="000000"/>
              </a:solidFill>
            </a:ln>
          </c:spPr>
          <c:dPt>
            <c:idx val="0"/>
            <c:bubble3D val="0"/>
            <c:spPr>
              <a:solidFill>
                <a:srgbClr val="66FFFF"/>
              </a:solidFill>
              <a:ln>
                <a:solidFill>
                  <a:sysClr val="windowText" lastClr="000000"/>
                </a:solidFill>
              </a:ln>
            </c:spPr>
          </c:dPt>
          <c:dPt>
            <c:idx val="1"/>
            <c:bubble3D val="0"/>
            <c:spPr>
              <a:solidFill>
                <a:srgbClr val="FF0000"/>
              </a:solidFill>
              <a:ln>
                <a:solidFill>
                  <a:sysClr val="windowText" lastClr="000000"/>
                </a:solidFill>
              </a:ln>
            </c:spPr>
          </c:dPt>
          <c:dPt>
            <c:idx val="2"/>
            <c:bubble3D val="0"/>
            <c:spPr>
              <a:solidFill>
                <a:srgbClr val="00B050"/>
              </a:solidFill>
              <a:ln>
                <a:solidFill>
                  <a:sysClr val="windowText" lastClr="000000"/>
                </a:solidFill>
              </a:ln>
            </c:spPr>
          </c:dPt>
          <c:dPt>
            <c:idx val="3"/>
            <c:bubble3D val="0"/>
            <c:spPr>
              <a:solidFill>
                <a:srgbClr val="FFFF00"/>
              </a:solidFill>
              <a:ln>
                <a:solidFill>
                  <a:sysClr val="windowText" lastClr="000000"/>
                </a:solidFill>
              </a:ln>
            </c:spPr>
          </c:dPt>
          <c:dPt>
            <c:idx val="4"/>
            <c:bubble3D val="0"/>
            <c:spPr>
              <a:solidFill>
                <a:srgbClr val="9E5ECE"/>
              </a:solidFill>
              <a:ln>
                <a:solidFill>
                  <a:sysClr val="windowText" lastClr="000000"/>
                </a:solidFill>
              </a:ln>
            </c:spPr>
          </c:dPt>
          <c:dPt>
            <c:idx val="6"/>
            <c:bubble3D val="0"/>
            <c:spPr>
              <a:solidFill>
                <a:srgbClr val="2970FF"/>
              </a:solidFill>
              <a:ln>
                <a:solidFill>
                  <a:sysClr val="windowText" lastClr="000000"/>
                </a:solidFill>
              </a:ln>
            </c:spPr>
          </c:dPt>
          <c:dLbls>
            <c:numFmt formatCode="0.00%" sourceLinked="0"/>
            <c:txPr>
              <a:bodyPr/>
              <a:lstStyle/>
              <a:p>
                <a:pPr>
                  <a:defRPr sz="1400" b="1"/>
                </a:pPr>
                <a:endParaRPr lang="pl-PL"/>
              </a:p>
            </c:txPr>
            <c:showLegendKey val="0"/>
            <c:showVal val="0"/>
            <c:showCatName val="1"/>
            <c:showSerName val="0"/>
            <c:showPercent val="1"/>
            <c:showBubbleSize val="0"/>
            <c:showLeaderLines val="1"/>
          </c:dLbls>
          <c:cat>
            <c:strRef>
              <c:f>'4)'!$A$3:$A$9</c:f>
              <c:strCache>
                <c:ptCount val="7"/>
                <c:pt idx="0">
                  <c:v>do 50</c:v>
                </c:pt>
                <c:pt idx="1">
                  <c:v>50 – 55</c:v>
                </c:pt>
                <c:pt idx="2">
                  <c:v>55 – 60</c:v>
                </c:pt>
                <c:pt idx="3">
                  <c:v>60 – 65</c:v>
                </c:pt>
                <c:pt idx="4">
                  <c:v>65 – 70</c:v>
                </c:pt>
                <c:pt idx="5">
                  <c:v>70 – 80</c:v>
                </c:pt>
                <c:pt idx="6">
                  <c:v>80 i więcej</c:v>
                </c:pt>
              </c:strCache>
            </c:strRef>
          </c:cat>
          <c:val>
            <c:numRef>
              <c:f>'4)'!$C$3:$C$9</c:f>
              <c:numCache>
                <c:formatCode>0.00%</c:formatCode>
                <c:ptCount val="7"/>
                <c:pt idx="0">
                  <c:v>0.13715710723192021</c:v>
                </c:pt>
                <c:pt idx="1">
                  <c:v>0.23441396508728182</c:v>
                </c:pt>
                <c:pt idx="2">
                  <c:v>0.19201995012468828</c:v>
                </c:pt>
                <c:pt idx="3">
                  <c:v>0.17955112219451372</c:v>
                </c:pt>
                <c:pt idx="4">
                  <c:v>0.11221945137157109</c:v>
                </c:pt>
                <c:pt idx="5">
                  <c:v>8.9775561097256901E-2</c:v>
                </c:pt>
                <c:pt idx="6">
                  <c:v>5.4862842892768091E-2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4.1858630627007683E-2"/>
          <c:w val="0.95999573407827976"/>
          <c:h val="0.95646264410039938"/>
        </c:manualLayout>
      </c:layout>
      <c:pie3DChart>
        <c:varyColors val="1"/>
        <c:ser>
          <c:idx val="0"/>
          <c:order val="0"/>
          <c:spPr>
            <a:ln>
              <a:solidFill>
                <a:sysClr val="windowText" lastClr="000000"/>
              </a:solidFill>
            </a:ln>
          </c:spPr>
          <c:dPt>
            <c:idx val="0"/>
            <c:bubble3D val="0"/>
            <c:spPr>
              <a:solidFill>
                <a:srgbClr val="00FFFF"/>
              </a:solidFill>
              <a:ln>
                <a:solidFill>
                  <a:sysClr val="windowText" lastClr="000000"/>
                </a:solidFill>
              </a:ln>
            </c:spPr>
          </c:dPt>
          <c:dPt>
            <c:idx val="1"/>
            <c:bubble3D val="0"/>
            <c:spPr>
              <a:solidFill>
                <a:srgbClr val="FFC000"/>
              </a:solidFill>
              <a:ln>
                <a:solidFill>
                  <a:sysClr val="windowText" lastClr="000000"/>
                </a:solidFill>
              </a:ln>
            </c:spPr>
          </c:dPt>
          <c:dPt>
            <c:idx val="2"/>
            <c:bubble3D val="0"/>
            <c:spPr>
              <a:solidFill>
                <a:srgbClr val="009900"/>
              </a:solidFill>
              <a:ln>
                <a:solidFill>
                  <a:sysClr val="windowText" lastClr="000000"/>
                </a:solidFill>
              </a:ln>
            </c:spPr>
          </c:dPt>
          <c:dPt>
            <c:idx val="3"/>
            <c:bubble3D val="0"/>
            <c:spPr>
              <a:solidFill>
                <a:srgbClr val="F60AE5"/>
              </a:solidFill>
              <a:ln>
                <a:solidFill>
                  <a:sysClr val="windowText" lastClr="000000"/>
                </a:solidFill>
              </a:ln>
            </c:spPr>
          </c:dPt>
          <c:dPt>
            <c:idx val="4"/>
            <c:bubble3D val="0"/>
            <c:spPr>
              <a:solidFill>
                <a:srgbClr val="FFFFCC"/>
              </a:solidFill>
              <a:ln>
                <a:solidFill>
                  <a:sysClr val="windowText" lastClr="000000"/>
                </a:solidFill>
              </a:ln>
            </c:spPr>
          </c:dPt>
          <c:dPt>
            <c:idx val="5"/>
            <c:bubble3D val="0"/>
            <c:spPr>
              <a:solidFill>
                <a:srgbClr val="FF0000"/>
              </a:solidFill>
              <a:ln>
                <a:solidFill>
                  <a:sysClr val="windowText" lastClr="000000"/>
                </a:solidFill>
              </a:ln>
            </c:spPr>
          </c:dPt>
          <c:dPt>
            <c:idx val="6"/>
            <c:bubble3D val="0"/>
            <c:spPr>
              <a:solidFill>
                <a:srgbClr val="99FF33"/>
              </a:solidFill>
              <a:ln>
                <a:solidFill>
                  <a:sysClr val="windowText" lastClr="000000"/>
                </a:solidFill>
              </a:ln>
            </c:spPr>
          </c:dPt>
          <c:dPt>
            <c:idx val="7"/>
            <c:bubble3D val="0"/>
            <c:spPr>
              <a:solidFill>
                <a:srgbClr val="00B0F0"/>
              </a:solidFill>
              <a:ln>
                <a:solidFill>
                  <a:sysClr val="windowText" lastClr="000000"/>
                </a:solidFill>
              </a:ln>
            </c:spPr>
          </c:dPt>
          <c:dPt>
            <c:idx val="8"/>
            <c:bubble3D val="0"/>
            <c:spPr>
              <a:solidFill>
                <a:srgbClr val="FFFF00"/>
              </a:solidFill>
              <a:ln>
                <a:solidFill>
                  <a:sysClr val="windowText" lastClr="000000"/>
                </a:solidFill>
              </a:ln>
            </c:spPr>
          </c:dPt>
          <c:dPt>
            <c:idx val="9"/>
            <c:bubble3D val="0"/>
            <c:spPr>
              <a:solidFill>
                <a:srgbClr val="FFCCFF"/>
              </a:solidFill>
              <a:ln>
                <a:solidFill>
                  <a:sysClr val="windowText" lastClr="000000"/>
                </a:solidFill>
              </a:ln>
            </c:spPr>
          </c:dPt>
          <c:dPt>
            <c:idx val="10"/>
            <c:bubble3D val="0"/>
            <c:spPr>
              <a:solidFill>
                <a:schemeClr val="accent4"/>
              </a:solidFill>
              <a:ln>
                <a:solidFill>
                  <a:sysClr val="windowText" lastClr="000000"/>
                </a:solidFill>
              </a:ln>
            </c:spPr>
          </c:dPt>
          <c:dLbls>
            <c:numFmt formatCode="0.00%" sourceLinked="0"/>
            <c:txPr>
              <a:bodyPr/>
              <a:lstStyle/>
              <a:p>
                <a:pPr>
                  <a:defRPr sz="1400" b="1"/>
                </a:pPr>
                <a:endParaRPr lang="pl-PL"/>
              </a:p>
            </c:txPr>
            <c:showLegendKey val="0"/>
            <c:showVal val="0"/>
            <c:showCatName val="1"/>
            <c:showSerName val="0"/>
            <c:showPercent val="1"/>
            <c:showBubbleSize val="0"/>
            <c:showLeaderLines val="1"/>
          </c:dLbls>
          <c:cat>
            <c:strRef>
              <c:f>'5)'!$A$3:$A$13</c:f>
              <c:strCache>
                <c:ptCount val="11"/>
                <c:pt idx="0">
                  <c:v>35</c:v>
                </c:pt>
                <c:pt idx="1">
                  <c:v>36</c:v>
                </c:pt>
                <c:pt idx="2">
                  <c:v>37</c:v>
                </c:pt>
                <c:pt idx="3">
                  <c:v>38</c:v>
                </c:pt>
                <c:pt idx="4">
                  <c:v>39</c:v>
                </c:pt>
                <c:pt idx="5">
                  <c:v>40</c:v>
                </c:pt>
                <c:pt idx="6">
                  <c:v>41</c:v>
                </c:pt>
                <c:pt idx="7">
                  <c:v>42</c:v>
                </c:pt>
                <c:pt idx="8">
                  <c:v>43</c:v>
                </c:pt>
                <c:pt idx="9">
                  <c:v>44</c:v>
                </c:pt>
                <c:pt idx="10">
                  <c:v>45 i więcej</c:v>
                </c:pt>
              </c:strCache>
            </c:strRef>
          </c:cat>
          <c:val>
            <c:numRef>
              <c:f>'5)'!$C$3:$C$13</c:f>
              <c:numCache>
                <c:formatCode>0.00%</c:formatCode>
                <c:ptCount val="11"/>
                <c:pt idx="0">
                  <c:v>1.2500000000000001E-2</c:v>
                </c:pt>
                <c:pt idx="1">
                  <c:v>9.0000000000000011E-2</c:v>
                </c:pt>
                <c:pt idx="2">
                  <c:v>0.1125</c:v>
                </c:pt>
                <c:pt idx="3">
                  <c:v>0.1925</c:v>
                </c:pt>
                <c:pt idx="4">
                  <c:v>0.19</c:v>
                </c:pt>
                <c:pt idx="5">
                  <c:v>4.7500000000000007E-2</c:v>
                </c:pt>
                <c:pt idx="6">
                  <c:v>3.500000000000001E-2</c:v>
                </c:pt>
                <c:pt idx="7">
                  <c:v>7.0000000000000021E-2</c:v>
                </c:pt>
                <c:pt idx="8">
                  <c:v>0.11</c:v>
                </c:pt>
                <c:pt idx="9">
                  <c:v>6.7500000000000004E-2</c:v>
                </c:pt>
                <c:pt idx="10">
                  <c:v>7.2500000000000009E-2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0.9595</cdr:x>
      <cdr:y>0.44175</cdr:y>
    </cdr:from>
    <cdr:to>
      <cdr:x>0.96024</cdr:x>
      <cdr:y>0.44199</cdr:y>
    </cdr:to>
    <cdr:sp macro="" textlink="">
      <cdr:nvSpPr>
        <cdr:cNvPr id="5" name="pole tekstowe 1"/>
        <cdr:cNvSpPr txBox="1"/>
      </cdr:nvSpPr>
      <cdr:spPr>
        <a:xfrm xmlns:a="http://schemas.openxmlformats.org/drawingml/2006/main">
          <a:off x="5915025" y="1419225"/>
          <a:ext cx="219076" cy="21907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pl-P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l-PL"/>
          </a:p>
        </p:txBody>
      </p:sp>
      <p:sp>
        <p:nvSpPr>
          <p:cNvPr id="8397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E5D5F828-D32F-4AE0-95B4-992E3901B654}" type="datetimeFigureOut">
              <a:rPr lang="pl-PL"/>
              <a:pPr/>
              <a:t>12.07.2022</a:t>
            </a:fld>
            <a:endParaRPr lang="pl-PL"/>
          </a:p>
        </p:txBody>
      </p:sp>
      <p:sp>
        <p:nvSpPr>
          <p:cNvPr id="8397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l-PL"/>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825F8A5-BA38-4F7C-ABAD-76D1FE6A064B}" type="slidenum">
              <a:rPr lang="pl-PL"/>
              <a:pPr/>
              <a:t>‹#›</a:t>
            </a:fld>
            <a:endParaRPr lang="pl-PL"/>
          </a:p>
        </p:txBody>
      </p:sp>
    </p:spTree>
    <p:extLst>
      <p:ext uri="{BB962C8B-B14F-4D97-AF65-F5344CB8AC3E}">
        <p14:creationId xmlns:p14="http://schemas.microsoft.com/office/powerpoint/2010/main" val="1896548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l-PL"/>
          </a:p>
        </p:txBody>
      </p:sp>
      <p:sp>
        <p:nvSpPr>
          <p:cNvPr id="829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5285A18F-AEE2-4B44-9009-67A389F3E4EC}" type="datetimeFigureOut">
              <a:rPr lang="pl-PL"/>
              <a:pPr/>
              <a:t>12.07.2022</a:t>
            </a:fld>
            <a:endParaRPr lang="pl-PL"/>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l-PL"/>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386F107-9592-4C8A-896E-3232BE56465A}" type="slidenum">
              <a:rPr lang="pl-PL"/>
              <a:pPr/>
              <a:t>‹#›</a:t>
            </a:fld>
            <a:endParaRPr lang="pl-PL"/>
          </a:p>
        </p:txBody>
      </p:sp>
    </p:spTree>
    <p:extLst>
      <p:ext uri="{BB962C8B-B14F-4D97-AF65-F5344CB8AC3E}">
        <p14:creationId xmlns:p14="http://schemas.microsoft.com/office/powerpoint/2010/main" val="224620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pl-P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grpSp>
      <p:sp>
        <p:nvSpPr>
          <p:cNvPr id="81" name="図形 9"/>
          <p:cNvSpPr>
            <a:spLocks/>
          </p:cNvSpPr>
          <p:nvPr/>
        </p:nvSpPr>
        <p:spPr bwMode="auto">
          <a:xfrm>
            <a:off x="3929063" y="0"/>
            <a:ext cx="5214937" cy="3382963"/>
          </a:xfrm>
          <a:custGeom>
            <a:avLst/>
            <a:gdLst>
              <a:gd name="T0" fmla="*/ 4994155 w 3732"/>
              <a:gd name="T1" fmla="*/ 34934 h 2421"/>
              <a:gd name="T2" fmla="*/ 5069612 w 3732"/>
              <a:gd name="T3" fmla="*/ 115979 h 2421"/>
              <a:gd name="T4" fmla="*/ 5045857 w 3732"/>
              <a:gd name="T5" fmla="*/ 169078 h 2421"/>
              <a:gd name="T6" fmla="*/ 4580537 w 3732"/>
              <a:gd name="T7" fmla="*/ 231959 h 2421"/>
              <a:gd name="T8" fmla="*/ 4173906 w 3732"/>
              <a:gd name="T9" fmla="*/ 307415 h 2421"/>
              <a:gd name="T10" fmla="*/ 4046746 w 3732"/>
              <a:gd name="T11" fmla="*/ 382871 h 2421"/>
              <a:gd name="T12" fmla="*/ 4034170 w 3732"/>
              <a:gd name="T13" fmla="*/ 447149 h 2421"/>
              <a:gd name="T14" fmla="*/ 4173906 w 3732"/>
              <a:gd name="T15" fmla="*/ 522606 h 2421"/>
              <a:gd name="T16" fmla="*/ 4760796 w 3732"/>
              <a:gd name="T17" fmla="*/ 563128 h 2421"/>
              <a:gd name="T18" fmla="*/ 5214937 w 3732"/>
              <a:gd name="T19" fmla="*/ 557539 h 2421"/>
              <a:gd name="T20" fmla="*/ 5040267 w 3732"/>
              <a:gd name="T21" fmla="*/ 3341043 h 2421"/>
              <a:gd name="T22" fmla="*/ 4470146 w 3732"/>
              <a:gd name="T23" fmla="*/ 3160786 h 2421"/>
              <a:gd name="T24" fmla="*/ 4249363 w 3732"/>
              <a:gd name="T25" fmla="*/ 3016860 h 2421"/>
              <a:gd name="T26" fmla="*/ 4179495 w 3732"/>
              <a:gd name="T27" fmla="*/ 2864549 h 2421"/>
              <a:gd name="T28" fmla="*/ 4192072 w 3732"/>
              <a:gd name="T29" fmla="*/ 2783504 h 2421"/>
              <a:gd name="T30" fmla="*/ 4267529 w 3732"/>
              <a:gd name="T31" fmla="*/ 2661935 h 2421"/>
              <a:gd name="T32" fmla="*/ 4412854 w 3732"/>
              <a:gd name="T33" fmla="*/ 2551545 h 2421"/>
              <a:gd name="T34" fmla="*/ 4447788 w 3732"/>
              <a:gd name="T35" fmla="*/ 2470499 h 2421"/>
              <a:gd name="T36" fmla="*/ 4412854 w 3732"/>
              <a:gd name="T37" fmla="*/ 2353123 h 2421"/>
              <a:gd name="T38" fmla="*/ 4330410 w 3732"/>
              <a:gd name="T39" fmla="*/ 2202210 h 2421"/>
              <a:gd name="T40" fmla="*/ 4122204 w 3732"/>
              <a:gd name="T41" fmla="*/ 2091820 h 2421"/>
              <a:gd name="T42" fmla="*/ 3883256 w 3732"/>
              <a:gd name="T43" fmla="*/ 2010774 h 2421"/>
              <a:gd name="T44" fmla="*/ 3743520 w 3732"/>
              <a:gd name="T45" fmla="*/ 1905973 h 2421"/>
              <a:gd name="T46" fmla="*/ 3708586 w 3732"/>
              <a:gd name="T47" fmla="*/ 1789994 h 2421"/>
              <a:gd name="T48" fmla="*/ 3726752 w 3732"/>
              <a:gd name="T49" fmla="*/ 1668425 h 2421"/>
              <a:gd name="T50" fmla="*/ 3633129 w 3732"/>
              <a:gd name="T51" fmla="*/ 1545459 h 2421"/>
              <a:gd name="T52" fmla="*/ 3436101 w 3732"/>
              <a:gd name="T53" fmla="*/ 1504936 h 2421"/>
              <a:gd name="T54" fmla="*/ 2801701 w 3732"/>
              <a:gd name="T55" fmla="*/ 1563625 h 2421"/>
              <a:gd name="T56" fmla="*/ 2564150 w 3732"/>
              <a:gd name="T57" fmla="*/ 1539870 h 2421"/>
              <a:gd name="T58" fmla="*/ 2435594 w 3732"/>
              <a:gd name="T59" fmla="*/ 1470003 h 2421"/>
              <a:gd name="T60" fmla="*/ 2360136 w 3732"/>
              <a:gd name="T61" fmla="*/ 1337256 h 2421"/>
              <a:gd name="T62" fmla="*/ 2371315 w 3732"/>
              <a:gd name="T63" fmla="*/ 1173767 h 2421"/>
              <a:gd name="T64" fmla="*/ 2360136 w 3732"/>
              <a:gd name="T65" fmla="*/ 1028443 h 2421"/>
              <a:gd name="T66" fmla="*/ 2273500 w 3732"/>
              <a:gd name="T67" fmla="*/ 964165 h 2421"/>
              <a:gd name="T68" fmla="*/ 2157519 w 3732"/>
              <a:gd name="T69" fmla="*/ 964165 h 2421"/>
              <a:gd name="T70" fmla="*/ 2040141 w 3732"/>
              <a:gd name="T71" fmla="*/ 929232 h 2421"/>
              <a:gd name="T72" fmla="*/ 1988439 w 3732"/>
              <a:gd name="T73" fmla="*/ 866352 h 2421"/>
              <a:gd name="T74" fmla="*/ 1848704 w 3732"/>
              <a:gd name="T75" fmla="*/ 848186 h 2421"/>
              <a:gd name="T76" fmla="*/ 1790015 w 3732"/>
              <a:gd name="T77" fmla="*/ 871941 h 2421"/>
              <a:gd name="T78" fmla="*/ 1622332 w 3732"/>
              <a:gd name="T79" fmla="*/ 837007 h 2421"/>
              <a:gd name="T80" fmla="*/ 1401549 w 3732"/>
              <a:gd name="T81" fmla="*/ 772730 h 2421"/>
              <a:gd name="T82" fmla="*/ 1296747 w 3732"/>
              <a:gd name="T83" fmla="*/ 807663 h 2421"/>
              <a:gd name="T84" fmla="*/ 1208714 w 3732"/>
              <a:gd name="T85" fmla="*/ 912464 h 2421"/>
              <a:gd name="T86" fmla="*/ 1180767 w 3732"/>
              <a:gd name="T87" fmla="*/ 1011675 h 2421"/>
              <a:gd name="T88" fmla="*/ 1191946 w 3732"/>
              <a:gd name="T89" fmla="*/ 1179356 h 2421"/>
              <a:gd name="T90" fmla="*/ 1122078 w 3732"/>
              <a:gd name="T91" fmla="*/ 1307911 h 2421"/>
              <a:gd name="T92" fmla="*/ 849593 w 3732"/>
              <a:gd name="T93" fmla="*/ 1435069 h 2421"/>
              <a:gd name="T94" fmla="*/ 639990 w 3732"/>
              <a:gd name="T95" fmla="*/ 1464414 h 2421"/>
              <a:gd name="T96" fmla="*/ 454141 w 3732"/>
              <a:gd name="T97" fmla="*/ 1372189 h 2421"/>
              <a:gd name="T98" fmla="*/ 325584 w 3732"/>
              <a:gd name="T99" fmla="*/ 1098310 h 2421"/>
              <a:gd name="T100" fmla="*/ 319995 w 3732"/>
              <a:gd name="T101" fmla="*/ 941808 h 2421"/>
              <a:gd name="T102" fmla="*/ 401042 w 3732"/>
              <a:gd name="T103" fmla="*/ 796484 h 2421"/>
              <a:gd name="T104" fmla="*/ 441565 w 3732"/>
              <a:gd name="T105" fmla="*/ 680505 h 2421"/>
              <a:gd name="T106" fmla="*/ 343750 w 3732"/>
              <a:gd name="T107" fmla="*/ 616227 h 2421"/>
              <a:gd name="T108" fmla="*/ 204014 w 3732"/>
              <a:gd name="T109" fmla="*/ 517016 h 2421"/>
              <a:gd name="T110" fmla="*/ 145325 w 3732"/>
              <a:gd name="T111" fmla="*/ 401037 h 2421"/>
              <a:gd name="T112" fmla="*/ 185849 w 3732"/>
              <a:gd name="T113" fmla="*/ 290647 h 2421"/>
              <a:gd name="T114" fmla="*/ 226372 w 3732"/>
              <a:gd name="T115" fmla="*/ 215191 h 2421"/>
              <a:gd name="T116" fmla="*/ 185849 w 3732"/>
              <a:gd name="T117" fmla="*/ 156502 h 2421"/>
              <a:gd name="T118" fmla="*/ 58689 w 3732"/>
              <a:gd name="T119" fmla="*/ 115979 h 2421"/>
              <a:gd name="T120" fmla="*/ 0 w 3732"/>
              <a:gd name="T121" fmla="*/ 40523 h 2421"/>
              <a:gd name="T122" fmla="*/ 250127 w 3732"/>
              <a:gd name="T123" fmla="*/ 0 h 2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32"/>
              <a:gd name="T187" fmla="*/ 0 h 2421"/>
              <a:gd name="T188" fmla="*/ 3732 w 3732"/>
              <a:gd name="T189" fmla="*/ 2421 h 2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a:noFill/>
          </a:ln>
          <a:extLst/>
        </p:spPr>
        <p:txBody>
          <a:bodyPr/>
          <a:lstStyle/>
          <a:p>
            <a:pPr>
              <a:defRPr/>
            </a:pPr>
            <a:endParaRPr lang="pl-PL">
              <a:cs typeface="Arial" charset="0"/>
            </a:endParaRPr>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0"/>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6" name="図形 16"/>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4"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6"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8" name="図形 29"/>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8" name="図形 39"/>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1" name="図形 42"/>
            <p:cNvSpPr>
              <a:spLocks/>
            </p:cNvSpPr>
            <p:nvPr/>
          </p:nvSpPr>
          <p:spPr bwMode="auto">
            <a:xfrm>
              <a:off x="4663" y="139"/>
              <a:ext cx="2"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7" name="図形 48"/>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9" name="図形 50"/>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0" name="図形 51"/>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2" name="図形 53"/>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dirty="0">
                <a:cs typeface="Arial" charset="0"/>
              </a:endParaRPr>
            </a:p>
          </p:txBody>
        </p:sp>
        <p:sp>
          <p:nvSpPr>
            <p:cNvPr id="126" name="図形 57"/>
            <p:cNvSpPr>
              <a:spLocks/>
            </p:cNvSpPr>
            <p:nvPr/>
          </p:nvSpPr>
          <p:spPr bwMode="auto">
            <a:xfrm>
              <a:off x="3304" y="176"/>
              <a:ext cx="455"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8" name="図形 59"/>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1" name="図形 62"/>
            <p:cNvSpPr>
              <a:spLocks/>
            </p:cNvSpPr>
            <p:nvPr/>
          </p:nvSpPr>
          <p:spPr bwMode="auto">
            <a:xfrm>
              <a:off x="3824" y="139"/>
              <a:ext cx="287" cy="282"/>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2" name="図形 63"/>
            <p:cNvSpPr>
              <a:spLocks/>
            </p:cNvSpPr>
            <p:nvPr/>
          </p:nvSpPr>
          <p:spPr bwMode="auto">
            <a:xfrm>
              <a:off x="3924" y="139"/>
              <a:ext cx="260" cy="270"/>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5" name="図形 66"/>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7" name="図形 68"/>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9" name="図形 70"/>
            <p:cNvSpPr>
              <a:spLocks/>
            </p:cNvSpPr>
            <p:nvPr/>
          </p:nvSpPr>
          <p:spPr bwMode="auto">
            <a:xfrm>
              <a:off x="4288" y="295"/>
              <a:ext cx="528" cy="258"/>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1" name="図形 72"/>
            <p:cNvSpPr>
              <a:spLocks/>
            </p:cNvSpPr>
            <p:nvPr/>
          </p:nvSpPr>
          <p:spPr bwMode="auto">
            <a:xfrm>
              <a:off x="4300" y="276"/>
              <a:ext cx="577"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0" name="図形 81"/>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1" name="図形 82"/>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4" name="図形 85"/>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7" name="図形 88"/>
            <p:cNvSpPr>
              <a:spLocks/>
            </p:cNvSpPr>
            <p:nvPr/>
          </p:nvSpPr>
          <p:spPr bwMode="auto">
            <a:xfrm>
              <a:off x="5323" y="476"/>
              <a:ext cx="322"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grpSp>
      <p:sp>
        <p:nvSpPr>
          <p:cNvPr id="2" name="図形 1"/>
          <p:cNvSpPr>
            <a:spLocks noGrp="1"/>
          </p:cNvSpPr>
          <p:nvPr>
            <p:ph type="ctrTitle"/>
          </p:nvPr>
        </p:nvSpPr>
        <p:spPr>
          <a:xfrm>
            <a:off x="642910" y="2214554"/>
            <a:ext cx="7772400" cy="1470025"/>
          </a:xfrm>
        </p:spPr>
        <p:txBody>
          <a:bodyPr/>
          <a:lstStyle/>
          <a:p>
            <a:r>
              <a:rPr lang="pl-PL" altLang="ja-JP" smtClean="0"/>
              <a:t>Kliknij, aby edytować styl</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ltLang="ja-JP" smtClean="0"/>
              <a:t>Kliknij, aby edytować styl wzorca podtytułu</a:t>
            </a:r>
            <a:endParaRPr lang="ja-JP" altLang="en-US" dirty="0"/>
          </a:p>
        </p:txBody>
      </p:sp>
      <p:sp>
        <p:nvSpPr>
          <p:cNvPr id="158" name="図形 11"/>
          <p:cNvSpPr>
            <a:spLocks noGrp="1"/>
          </p:cNvSpPr>
          <p:nvPr>
            <p:ph type="dt" sz="half" idx="10"/>
          </p:nvPr>
        </p:nvSpPr>
        <p:spPr/>
        <p:txBody>
          <a:bodyPr/>
          <a:lstStyle>
            <a:lvl1pPr>
              <a:defRPr/>
            </a:lvl1pPr>
          </a:lstStyle>
          <a:p>
            <a:pPr>
              <a:defRPr/>
            </a:pPr>
            <a:fld id="{6E578925-AC46-4D77-A122-F69B8B82157C}" type="datetimeFigureOut">
              <a:rPr lang="pl-PL"/>
              <a:pPr>
                <a:defRPr/>
              </a:pPr>
              <a:t>12.07.2022</a:t>
            </a:fld>
            <a:endParaRPr lang="pl-PL"/>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endParaRPr lang="pl-PL"/>
          </a:p>
        </p:txBody>
      </p:sp>
      <p:sp>
        <p:nvSpPr>
          <p:cNvPr id="160" name="図形 17"/>
          <p:cNvSpPr>
            <a:spLocks noGrp="1"/>
          </p:cNvSpPr>
          <p:nvPr>
            <p:ph type="sldNum" sz="quarter" idx="12"/>
          </p:nvPr>
        </p:nvSpPr>
        <p:spPr>
          <a:xfrm>
            <a:off x="8499475" y="6492875"/>
            <a:ext cx="644525" cy="365125"/>
          </a:xfrm>
        </p:spPr>
        <p:txBody>
          <a:bodyPr/>
          <a:lstStyle>
            <a:lvl1pPr>
              <a:defRPr/>
            </a:lvl1pPr>
          </a:lstStyle>
          <a:p>
            <a:pPr>
              <a:defRPr/>
            </a:pPr>
            <a:fld id="{8CAB0C1D-FF0D-4BA1-BD2E-5E4AD6A678D7}" type="slidenum">
              <a:rPr lang="pl-PL"/>
              <a:pPr>
                <a:defRPr/>
              </a:pPr>
              <a:t>‹#›</a:t>
            </a:fld>
            <a:endParaRPr lang="pl-PL"/>
          </a:p>
        </p:txBody>
      </p:sp>
    </p:spTree>
    <p:extLst>
      <p:ext uri="{BB962C8B-B14F-4D97-AF65-F5344CB8AC3E}">
        <p14:creationId xmlns:p14="http://schemas.microsoft.com/office/powerpoint/2010/main" val="342607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pl-PL" altLang="ja-JP" smtClean="0"/>
              <a:t>Kliknij, aby edytować styl</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0C08A0CE-BE18-4177-80B0-5DF314DB4597}" type="datetimeFigureOut">
              <a:rPr lang="pl-PL"/>
              <a:pPr>
                <a:defRPr/>
              </a:pPr>
              <a:t>12.07.2022</a:t>
            </a:fld>
            <a:endParaRPr lang="pl-PL"/>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EED977DF-EB22-4C29-9899-FB2892A5AF2A}" type="slidenum">
              <a:rPr lang="pl-PL"/>
              <a:pPr>
                <a:defRPr/>
              </a:pPr>
              <a:t>‹#›</a:t>
            </a:fld>
            <a:endParaRPr lang="pl-PL"/>
          </a:p>
        </p:txBody>
      </p:sp>
    </p:spTree>
    <p:extLst>
      <p:ext uri="{BB962C8B-B14F-4D97-AF65-F5344CB8AC3E}">
        <p14:creationId xmlns:p14="http://schemas.microsoft.com/office/powerpoint/2010/main" val="400179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pl-PL" altLang="ja-JP" smtClean="0"/>
              <a:t>Kliknij, aby edytować styl</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1F2BF57A-7ECB-4546-BF1F-4DA81789CA2D}" type="datetimeFigureOut">
              <a:rPr lang="pl-PL"/>
              <a:pPr>
                <a:defRPr/>
              </a:pPr>
              <a:t>12.07.2022</a:t>
            </a:fld>
            <a:endParaRPr lang="pl-PL"/>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474A7839-9902-4D39-A7B9-325F913715ED}" type="slidenum">
              <a:rPr lang="pl-PL"/>
              <a:pPr>
                <a:defRPr/>
              </a:pPr>
              <a:t>‹#›</a:t>
            </a:fld>
            <a:endParaRPr lang="pl-PL"/>
          </a:p>
        </p:txBody>
      </p:sp>
    </p:spTree>
    <p:extLst>
      <p:ext uri="{BB962C8B-B14F-4D97-AF65-F5344CB8AC3E}">
        <p14:creationId xmlns:p14="http://schemas.microsoft.com/office/powerpoint/2010/main" val="195243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ltLang="ja-JP" smtClean="0"/>
              <a:t>Kliknij, aby edytować styl</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ltLang="ja-JP" smtClean="0"/>
              <a:t>Kliknij, aby edytować styl wzorca podtytułu</a:t>
            </a:r>
            <a:endParaRPr lang="ja-JP" altLang="en-US"/>
          </a:p>
        </p:txBody>
      </p:sp>
      <p:sp>
        <p:nvSpPr>
          <p:cNvPr id="4" name="正方形/長方形 28"/>
          <p:cNvSpPr>
            <a:spLocks noGrp="1"/>
          </p:cNvSpPr>
          <p:nvPr>
            <p:ph type="dt" sz="half" idx="10"/>
          </p:nvPr>
        </p:nvSpPr>
        <p:spPr/>
        <p:txBody>
          <a:bodyPr/>
          <a:lstStyle>
            <a:lvl1pPr>
              <a:defRPr/>
            </a:lvl1pPr>
          </a:lstStyle>
          <a:p>
            <a:pPr>
              <a:defRPr/>
            </a:pPr>
            <a:fld id="{39814012-7DAA-4E7C-991A-00577852F851}" type="datetimeFigureOut">
              <a:rPr lang="pl-PL"/>
              <a:pPr>
                <a:defRPr/>
              </a:pPr>
              <a:t>12.07.2022</a:t>
            </a:fld>
            <a:endParaRPr lang="pl-PL"/>
          </a:p>
        </p:txBody>
      </p:sp>
      <p:sp>
        <p:nvSpPr>
          <p:cNvPr id="5" name="正方形/長方形 3"/>
          <p:cNvSpPr>
            <a:spLocks noGrp="1"/>
          </p:cNvSpPr>
          <p:nvPr>
            <p:ph type="ftr" sz="quarter" idx="11"/>
          </p:nvPr>
        </p:nvSpPr>
        <p:spPr/>
        <p:txBody>
          <a:bodyPr/>
          <a:lstStyle>
            <a:lvl1pPr>
              <a:defRPr/>
            </a:lvl1pPr>
          </a:lstStyle>
          <a:p>
            <a:pPr>
              <a:defRPr/>
            </a:pPr>
            <a:endParaRPr lang="pl-PL"/>
          </a:p>
        </p:txBody>
      </p:sp>
      <p:sp>
        <p:nvSpPr>
          <p:cNvPr id="6" name="正方形/長方形 9"/>
          <p:cNvSpPr>
            <a:spLocks noGrp="1"/>
          </p:cNvSpPr>
          <p:nvPr>
            <p:ph type="sldNum" sz="quarter" idx="12"/>
          </p:nvPr>
        </p:nvSpPr>
        <p:spPr/>
        <p:txBody>
          <a:bodyPr/>
          <a:lstStyle>
            <a:lvl1pPr>
              <a:defRPr/>
            </a:lvl1pPr>
          </a:lstStyle>
          <a:p>
            <a:pPr>
              <a:defRPr/>
            </a:pPr>
            <a:fld id="{0ECF855E-841B-4DBC-BD04-DCFA5B56E912}" type="slidenum">
              <a:rPr lang="pl-PL"/>
              <a:pPr>
                <a:defRPr/>
              </a:pPr>
              <a:t>‹#›</a:t>
            </a:fld>
            <a:endParaRPr lang="pl-PL"/>
          </a:p>
        </p:txBody>
      </p:sp>
    </p:spTree>
    <p:extLst>
      <p:ext uri="{BB962C8B-B14F-4D97-AF65-F5344CB8AC3E}">
        <p14:creationId xmlns:p14="http://schemas.microsoft.com/office/powerpoint/2010/main" val="24971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pl-PL" altLang="ja-JP" smtClean="0"/>
              <a:t>Kliknij, aby edytować styl</a:t>
            </a:r>
            <a:endParaRPr lang="ja-JP" altLang="en-US"/>
          </a:p>
        </p:txBody>
      </p:sp>
      <p:sp>
        <p:nvSpPr>
          <p:cNvPr id="3" name="図形 2"/>
          <p:cNvSpPr>
            <a:spLocks noGrp="1"/>
          </p:cNvSpPr>
          <p:nvPr>
            <p:ph idx="1"/>
          </p:nvPr>
        </p:nvSpPr>
        <p:spPr>
          <a:xfrm>
            <a:off x="466696" y="1857370"/>
            <a:ext cx="8248708" cy="4429151"/>
          </a:xfrm>
        </p:spPr>
        <p:txBody>
          <a:body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D0A5379E-B610-4060-B2C9-5BC720DE8237}" type="datetimeFigureOut">
              <a:rPr lang="pl-PL"/>
              <a:pPr>
                <a:defRPr/>
              </a:pPr>
              <a:t>12.07.2022</a:t>
            </a:fld>
            <a:endParaRPr lang="pl-PL"/>
          </a:p>
        </p:txBody>
      </p:sp>
      <p:sp>
        <p:nvSpPr>
          <p:cNvPr id="5" name="正方形/長方形 3"/>
          <p:cNvSpPr>
            <a:spLocks noGrp="1"/>
          </p:cNvSpPr>
          <p:nvPr>
            <p:ph type="ftr" sz="quarter" idx="11"/>
          </p:nvPr>
        </p:nvSpPr>
        <p:spPr/>
        <p:txBody>
          <a:bodyPr/>
          <a:lstStyle>
            <a:lvl1pPr>
              <a:defRPr/>
            </a:lvl1pPr>
          </a:lstStyle>
          <a:p>
            <a:pPr>
              <a:defRPr/>
            </a:pPr>
            <a:endParaRPr lang="pl-PL"/>
          </a:p>
        </p:txBody>
      </p:sp>
      <p:sp>
        <p:nvSpPr>
          <p:cNvPr id="6" name="正方形/長方形 9"/>
          <p:cNvSpPr>
            <a:spLocks noGrp="1"/>
          </p:cNvSpPr>
          <p:nvPr>
            <p:ph type="sldNum" sz="quarter" idx="12"/>
          </p:nvPr>
        </p:nvSpPr>
        <p:spPr/>
        <p:txBody>
          <a:bodyPr/>
          <a:lstStyle>
            <a:lvl1pPr>
              <a:defRPr/>
            </a:lvl1pPr>
          </a:lstStyle>
          <a:p>
            <a:pPr>
              <a:defRPr/>
            </a:pPr>
            <a:fld id="{0A6E4867-34C9-4A9F-A338-7DCF14564FDA}" type="slidenum">
              <a:rPr lang="pl-PL"/>
              <a:pPr>
                <a:defRPr/>
              </a:pPr>
              <a:t>‹#›</a:t>
            </a:fld>
            <a:endParaRPr lang="pl-PL"/>
          </a:p>
        </p:txBody>
      </p:sp>
    </p:spTree>
    <p:extLst>
      <p:ext uri="{BB962C8B-B14F-4D97-AF65-F5344CB8AC3E}">
        <p14:creationId xmlns:p14="http://schemas.microsoft.com/office/powerpoint/2010/main" val="226550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pl-PL" altLang="ja-JP" smtClean="0"/>
              <a:t>Kliknij, aby edytować styl</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532BDD2D-490E-485C-9740-DE790137AA08}" type="datetimeFigureOut">
              <a:rPr lang="pl-PL"/>
              <a:pPr>
                <a:defRPr/>
              </a:pPr>
              <a:t>12.07.2022</a:t>
            </a:fld>
            <a:endParaRPr lang="pl-PL"/>
          </a:p>
        </p:txBody>
      </p:sp>
      <p:sp>
        <p:nvSpPr>
          <p:cNvPr id="5" name="図形 4"/>
          <p:cNvSpPr>
            <a:spLocks noGrp="1"/>
          </p:cNvSpPr>
          <p:nvPr>
            <p:ph type="ftr" sz="quarter" idx="11"/>
          </p:nvPr>
        </p:nvSpPr>
        <p:spPr/>
        <p:txBody>
          <a:bodyPr/>
          <a:lstStyle>
            <a:lvl1pPr>
              <a:defRPr/>
            </a:lvl1pPr>
          </a:lstStyle>
          <a:p>
            <a:pPr>
              <a:defRPr/>
            </a:pPr>
            <a:endParaRPr lang="pl-PL"/>
          </a:p>
        </p:txBody>
      </p:sp>
      <p:sp>
        <p:nvSpPr>
          <p:cNvPr id="6" name="図形 5"/>
          <p:cNvSpPr>
            <a:spLocks noGrp="1"/>
          </p:cNvSpPr>
          <p:nvPr>
            <p:ph type="sldNum" sz="quarter" idx="12"/>
          </p:nvPr>
        </p:nvSpPr>
        <p:spPr>
          <a:xfrm>
            <a:off x="8499475" y="6492875"/>
            <a:ext cx="644525" cy="365125"/>
          </a:xfrm>
        </p:spPr>
        <p:txBody>
          <a:bodyPr/>
          <a:lstStyle>
            <a:lvl1pPr>
              <a:defRPr/>
            </a:lvl1pPr>
          </a:lstStyle>
          <a:p>
            <a:pPr>
              <a:defRPr/>
            </a:pPr>
            <a:fld id="{6022CE06-33ED-4832-9321-11401C41F45F}" type="slidenum">
              <a:rPr lang="pl-PL"/>
              <a:pPr>
                <a:defRPr/>
              </a:pPr>
              <a:t>‹#›</a:t>
            </a:fld>
            <a:endParaRPr lang="pl-PL"/>
          </a:p>
        </p:txBody>
      </p:sp>
    </p:spTree>
    <p:extLst>
      <p:ext uri="{BB962C8B-B14F-4D97-AF65-F5344CB8AC3E}">
        <p14:creationId xmlns:p14="http://schemas.microsoft.com/office/powerpoint/2010/main" val="32611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pl-PL" altLang="ja-JP" smtClean="0"/>
              <a:t>Kliknij, aby edytować styl</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5CFAA116-1350-4EE0-910B-C8D34B662CFF}" type="datetimeFigureOut">
              <a:rPr lang="pl-PL"/>
              <a:pPr>
                <a:defRPr/>
              </a:pPr>
              <a:t>12.07.2022</a:t>
            </a:fld>
            <a:endParaRPr lang="pl-PL"/>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endParaRPr lang="pl-PL"/>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E5173183-E99F-4401-A26E-869124B3E8DF}" type="slidenum">
              <a:rPr lang="pl-PL"/>
              <a:pPr>
                <a:defRPr/>
              </a:pPr>
              <a:t>‹#›</a:t>
            </a:fld>
            <a:endParaRPr lang="pl-PL"/>
          </a:p>
        </p:txBody>
      </p:sp>
    </p:spTree>
    <p:extLst>
      <p:ext uri="{BB962C8B-B14F-4D97-AF65-F5344CB8AC3E}">
        <p14:creationId xmlns:p14="http://schemas.microsoft.com/office/powerpoint/2010/main" val="96267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pl-PL" altLang="ja-JP" smtClean="0"/>
              <a:t>Kliknij, aby edytować styl</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7B583FF0-5BAD-43DC-B6A4-B37593498767}" type="datetimeFigureOut">
              <a:rPr lang="pl-PL"/>
              <a:pPr>
                <a:defRPr/>
              </a:pPr>
              <a:t>12.07.2022</a:t>
            </a:fld>
            <a:endParaRPr lang="pl-PL"/>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85" name="図形 8"/>
          <p:cNvSpPr>
            <a:spLocks noGrp="1"/>
          </p:cNvSpPr>
          <p:nvPr>
            <p:ph type="sldNum" sz="quarter" idx="12"/>
          </p:nvPr>
        </p:nvSpPr>
        <p:spPr>
          <a:xfrm>
            <a:off x="8499475" y="6494463"/>
            <a:ext cx="644525" cy="365125"/>
          </a:xfrm>
        </p:spPr>
        <p:txBody>
          <a:bodyPr/>
          <a:lstStyle>
            <a:lvl1pPr>
              <a:defRPr/>
            </a:lvl1pPr>
          </a:lstStyle>
          <a:p>
            <a:pPr>
              <a:defRPr/>
            </a:pPr>
            <a:fld id="{5479124D-E9EA-4280-9495-E48E575C356C}" type="slidenum">
              <a:rPr lang="pl-PL"/>
              <a:pPr>
                <a:defRPr/>
              </a:pPr>
              <a:t>‹#›</a:t>
            </a:fld>
            <a:endParaRPr lang="pl-PL"/>
          </a:p>
        </p:txBody>
      </p:sp>
    </p:spTree>
    <p:extLst>
      <p:ext uri="{BB962C8B-B14F-4D97-AF65-F5344CB8AC3E}">
        <p14:creationId xmlns:p14="http://schemas.microsoft.com/office/powerpoint/2010/main" val="38685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pl-PL" altLang="ja-JP" smtClean="0"/>
              <a:t>Kliknij, aby edytować styl</a:t>
            </a:r>
            <a:endParaRPr lang="ja-JP" altLang="en-US"/>
          </a:p>
        </p:txBody>
      </p:sp>
      <p:sp>
        <p:nvSpPr>
          <p:cNvPr id="3" name="正方形/長方形 28"/>
          <p:cNvSpPr>
            <a:spLocks noGrp="1"/>
          </p:cNvSpPr>
          <p:nvPr>
            <p:ph type="dt" sz="half" idx="10"/>
          </p:nvPr>
        </p:nvSpPr>
        <p:spPr/>
        <p:txBody>
          <a:bodyPr/>
          <a:lstStyle>
            <a:lvl1pPr>
              <a:defRPr/>
            </a:lvl1pPr>
          </a:lstStyle>
          <a:p>
            <a:pPr>
              <a:defRPr/>
            </a:pPr>
            <a:fld id="{4410C28F-0CBF-4312-A094-EF6D14876498}" type="datetimeFigureOut">
              <a:rPr lang="pl-PL"/>
              <a:pPr>
                <a:defRPr/>
              </a:pPr>
              <a:t>12.07.2022</a:t>
            </a:fld>
            <a:endParaRPr lang="pl-PL"/>
          </a:p>
        </p:txBody>
      </p:sp>
      <p:sp>
        <p:nvSpPr>
          <p:cNvPr id="4" name="正方形/長方形 3"/>
          <p:cNvSpPr>
            <a:spLocks noGrp="1"/>
          </p:cNvSpPr>
          <p:nvPr>
            <p:ph type="ftr" sz="quarter" idx="11"/>
          </p:nvPr>
        </p:nvSpPr>
        <p:spPr/>
        <p:txBody>
          <a:bodyPr/>
          <a:lstStyle>
            <a:lvl1pPr>
              <a:defRPr/>
            </a:lvl1pPr>
          </a:lstStyle>
          <a:p>
            <a:pPr>
              <a:defRPr/>
            </a:pPr>
            <a:endParaRPr lang="pl-PL"/>
          </a:p>
        </p:txBody>
      </p:sp>
      <p:sp>
        <p:nvSpPr>
          <p:cNvPr id="5" name="正方形/長方形 9"/>
          <p:cNvSpPr>
            <a:spLocks noGrp="1"/>
          </p:cNvSpPr>
          <p:nvPr>
            <p:ph type="sldNum" sz="quarter" idx="12"/>
          </p:nvPr>
        </p:nvSpPr>
        <p:spPr/>
        <p:txBody>
          <a:bodyPr/>
          <a:lstStyle>
            <a:lvl1pPr>
              <a:defRPr/>
            </a:lvl1pPr>
          </a:lstStyle>
          <a:p>
            <a:pPr>
              <a:defRPr/>
            </a:pPr>
            <a:fld id="{C52FD022-B09D-4DB9-A54C-0A2C7E8FC03A}" type="slidenum">
              <a:rPr lang="pl-PL"/>
              <a:pPr>
                <a:defRPr/>
              </a:pPr>
              <a:t>‹#›</a:t>
            </a:fld>
            <a:endParaRPr lang="pl-PL"/>
          </a:p>
        </p:txBody>
      </p:sp>
    </p:spTree>
    <p:extLst>
      <p:ext uri="{BB962C8B-B14F-4D97-AF65-F5344CB8AC3E}">
        <p14:creationId xmlns:p14="http://schemas.microsoft.com/office/powerpoint/2010/main" val="61781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B8763581-D1E6-4683-9DB4-2220A1B8E49E}" type="datetimeFigureOut">
              <a:rPr lang="pl-PL"/>
              <a:pPr>
                <a:defRPr/>
              </a:pPr>
              <a:t>12.07.2022</a:t>
            </a:fld>
            <a:endParaRPr lang="pl-PL"/>
          </a:p>
        </p:txBody>
      </p:sp>
      <p:sp>
        <p:nvSpPr>
          <p:cNvPr id="3" name="正方形/長方形 3"/>
          <p:cNvSpPr>
            <a:spLocks noGrp="1"/>
          </p:cNvSpPr>
          <p:nvPr>
            <p:ph type="ftr" sz="quarter" idx="11"/>
          </p:nvPr>
        </p:nvSpPr>
        <p:spPr/>
        <p:txBody>
          <a:bodyPr/>
          <a:lstStyle>
            <a:lvl1pPr>
              <a:defRPr/>
            </a:lvl1pPr>
          </a:lstStyle>
          <a:p>
            <a:pPr>
              <a:defRPr/>
            </a:pPr>
            <a:endParaRPr lang="pl-PL"/>
          </a:p>
        </p:txBody>
      </p:sp>
      <p:sp>
        <p:nvSpPr>
          <p:cNvPr id="4" name="正方形/長方形 9"/>
          <p:cNvSpPr>
            <a:spLocks noGrp="1"/>
          </p:cNvSpPr>
          <p:nvPr>
            <p:ph type="sldNum" sz="quarter" idx="12"/>
          </p:nvPr>
        </p:nvSpPr>
        <p:spPr/>
        <p:txBody>
          <a:bodyPr/>
          <a:lstStyle>
            <a:lvl1pPr>
              <a:defRPr/>
            </a:lvl1pPr>
          </a:lstStyle>
          <a:p>
            <a:pPr>
              <a:defRPr/>
            </a:pPr>
            <a:fld id="{45EEDE31-BFEC-4ADF-83EC-7863235CCEF2}" type="slidenum">
              <a:rPr lang="pl-PL"/>
              <a:pPr>
                <a:defRPr/>
              </a:pPr>
              <a:t>‹#›</a:t>
            </a:fld>
            <a:endParaRPr lang="pl-PL"/>
          </a:p>
        </p:txBody>
      </p:sp>
    </p:spTree>
    <p:extLst>
      <p:ext uri="{BB962C8B-B14F-4D97-AF65-F5344CB8AC3E}">
        <p14:creationId xmlns:p14="http://schemas.microsoft.com/office/powerpoint/2010/main" val="164112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pl-PL" altLang="ja-JP" smtClean="0"/>
              <a:t>Kliknij, aby edytować styl</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035FD643-13AC-49FF-912A-9B0025D243F8}" type="datetimeFigureOut">
              <a:rPr lang="pl-PL"/>
              <a:pPr>
                <a:defRPr/>
              </a:pPr>
              <a:t>12.07.2022</a:t>
            </a:fld>
            <a:endParaRPr lang="pl-PL"/>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6AC1E529-24A1-4D69-9727-3474C8C8A41E}" type="slidenum">
              <a:rPr lang="pl-PL"/>
              <a:pPr>
                <a:defRPr/>
              </a:pPr>
              <a:t>‹#›</a:t>
            </a:fld>
            <a:endParaRPr lang="pl-PL"/>
          </a:p>
        </p:txBody>
      </p:sp>
    </p:spTree>
    <p:extLst>
      <p:ext uri="{BB962C8B-B14F-4D97-AF65-F5344CB8AC3E}">
        <p14:creationId xmlns:p14="http://schemas.microsoft.com/office/powerpoint/2010/main" val="208937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pl-PL" altLang="ja-JP" smtClean="0"/>
              <a:t>Kliknij, aby edytować styl</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altLang="ja-JP" noProof="0" smtClean="0"/>
              <a:t>Kliknij ikonę, aby dodać obraz</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ltLang="ja-JP" smtClean="0"/>
              <a:t>Kliknij, aby edytować style wzorca tekstu</a:t>
            </a:r>
          </a:p>
          <a:p>
            <a:pPr lvl="1"/>
            <a:r>
              <a:rPr lang="pl-PL" altLang="ja-JP" smtClean="0"/>
              <a:t>Drugi poziom</a:t>
            </a:r>
          </a:p>
          <a:p>
            <a:pPr lvl="2"/>
            <a:r>
              <a:rPr lang="pl-PL" altLang="ja-JP" smtClean="0"/>
              <a:t>Trzeci poziom</a:t>
            </a:r>
          </a:p>
          <a:p>
            <a:pPr lvl="3"/>
            <a:r>
              <a:rPr lang="pl-PL" altLang="ja-JP" smtClean="0"/>
              <a:t>Czwarty poziom</a:t>
            </a:r>
          </a:p>
          <a:p>
            <a:pPr lvl="4"/>
            <a:r>
              <a:rPr lang="pl-PL" altLang="ja-JP" smtClean="0"/>
              <a:t>Piąty poziom</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76F15C85-8487-4386-9B47-9E4FF45941EA}" type="datetimeFigureOut">
              <a:rPr lang="pl-PL"/>
              <a:pPr>
                <a:defRPr/>
              </a:pPr>
              <a:t>12.07.2022</a:t>
            </a:fld>
            <a:endParaRPr lang="pl-PL"/>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endParaRPr lang="pl-PL"/>
          </a:p>
        </p:txBody>
      </p:sp>
      <p:sp>
        <p:nvSpPr>
          <p:cNvPr id="7" name="図形 10"/>
          <p:cNvSpPr>
            <a:spLocks noGrp="1"/>
          </p:cNvSpPr>
          <p:nvPr>
            <p:ph type="sldNum" sz="quarter" idx="12"/>
          </p:nvPr>
        </p:nvSpPr>
        <p:spPr>
          <a:xfrm>
            <a:off x="8499475" y="6494463"/>
            <a:ext cx="644525" cy="365125"/>
          </a:xfrm>
        </p:spPr>
        <p:txBody>
          <a:bodyPr/>
          <a:lstStyle>
            <a:lvl1pPr>
              <a:defRPr/>
            </a:lvl1pPr>
          </a:lstStyle>
          <a:p>
            <a:pPr>
              <a:defRPr/>
            </a:pPr>
            <a:fld id="{D3ECA215-97F1-44BA-99E9-F7E2B5FB326A}" type="slidenum">
              <a:rPr lang="pl-PL"/>
              <a:pPr>
                <a:defRPr/>
              </a:pPr>
              <a:t>‹#›</a:t>
            </a:fld>
            <a:endParaRPr lang="pl-PL"/>
          </a:p>
        </p:txBody>
      </p:sp>
    </p:spTree>
    <p:extLst>
      <p:ext uri="{BB962C8B-B14F-4D97-AF65-F5344CB8AC3E}">
        <p14:creationId xmlns:p14="http://schemas.microsoft.com/office/powerpoint/2010/main" val="80520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a:defRPr/>
            </a:pPr>
            <a:endParaRPr lang="ja-JP" altLang="en-US">
              <a:cs typeface="Arial" charset="0"/>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a:defRPr sz="1200">
                <a:solidFill>
                  <a:srgbClr val="000000"/>
                </a:solidFill>
                <a:cs typeface="Arial" charset="0"/>
              </a:defRPr>
            </a:lvl1pPr>
          </a:lstStyle>
          <a:p>
            <a:pPr>
              <a:defRPr/>
            </a:pPr>
            <a:fld id="{736EF210-7746-4227-ABB5-30C4E88844ED}" type="datetimeFigureOut">
              <a:rPr lang="pl-PL"/>
              <a:pPr>
                <a:defRPr/>
              </a:pPr>
              <a:t>12.07.2022</a:t>
            </a:fld>
            <a:endParaRPr lang="pl-PL"/>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a:defRPr sz="1200">
                <a:solidFill>
                  <a:srgbClr val="000000"/>
                </a:solidFill>
                <a:cs typeface="Arial" charset="0"/>
              </a:defRPr>
            </a:lvl1pPr>
          </a:lstStyle>
          <a:p>
            <a:pPr>
              <a:defRPr/>
            </a:pPr>
            <a:endParaRPr lang="pl-PL"/>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a:defRPr sz="1200">
                <a:solidFill>
                  <a:srgbClr val="000000"/>
                </a:solidFill>
                <a:cs typeface="Arial" charset="0"/>
              </a:defRPr>
            </a:lvl1pPr>
          </a:lstStyle>
          <a:p>
            <a:pPr>
              <a:defRPr/>
            </a:pPr>
            <a:fld id="{6E9D8203-118A-4487-8E77-4AAB7D754490}" type="slidenum">
              <a:rPr lang="pl-PL"/>
              <a:pPr>
                <a:defRPr/>
              </a:pPr>
              <a:t>‹#›</a:t>
            </a:fld>
            <a:endParaRPr lang="pl-PL"/>
          </a:p>
        </p:txBody>
      </p:sp>
      <p:sp>
        <p:nvSpPr>
          <p:cNvPr id="1032" name="正方形/長方形 185"/>
          <p:cNvSpPr>
            <a:spLocks noChangeArrowheads="1"/>
          </p:cNvSpPr>
          <p:nvPr/>
        </p:nvSpPr>
        <p:spPr bwMode="auto">
          <a:xfrm>
            <a:off x="8469313" y="5716588"/>
            <a:ext cx="0" cy="369887"/>
          </a:xfrm>
          <a:prstGeom prst="rect">
            <a:avLst/>
          </a:prstGeom>
          <a:solidFill>
            <a:srgbClr val="FFFFFF">
              <a:alpha val="25098"/>
            </a:srgbClr>
          </a:solidFill>
          <a:ln>
            <a:noFill/>
          </a:ln>
          <a:extLst/>
        </p:spPr>
        <p:txBody>
          <a:bodyPr lIns="0" tIns="0" rIns="0" bIns="0">
            <a:spAutoFit/>
          </a:bodyPr>
          <a:lstStyle/>
          <a:p>
            <a:pPr>
              <a:defRPr/>
            </a:pPr>
            <a:endParaRPr kumimoji="1" lang="ja-JP" altLang="ja-JP" sz="2400">
              <a:latin typeface="Arial" charset="0"/>
              <a:ea typeface="ＭＳ Ｐゴシック" pitchFamily="34" charset="-128"/>
              <a:cs typeface="Arial" charset="0"/>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0"/>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 name="図形 15"/>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6"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28"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1" name="図形 30"/>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1" name="図形 40"/>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4" name="図形 43"/>
            <p:cNvSpPr>
              <a:spLocks/>
            </p:cNvSpPr>
            <p:nvPr/>
          </p:nvSpPr>
          <p:spPr bwMode="auto">
            <a:xfrm>
              <a:off x="4663" y="139"/>
              <a:ext cx="2"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0" name="図形 49"/>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2" name="図形 51"/>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3" name="図形 52"/>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5" name="図形 54"/>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59" name="図形 58"/>
            <p:cNvSpPr>
              <a:spLocks/>
            </p:cNvSpPr>
            <p:nvPr/>
          </p:nvSpPr>
          <p:spPr bwMode="auto">
            <a:xfrm>
              <a:off x="3304" y="176"/>
              <a:ext cx="455"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1" name="図形 60"/>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4" name="図形 63"/>
            <p:cNvSpPr>
              <a:spLocks/>
            </p:cNvSpPr>
            <p:nvPr/>
          </p:nvSpPr>
          <p:spPr bwMode="auto">
            <a:xfrm>
              <a:off x="3824" y="139"/>
              <a:ext cx="287" cy="282"/>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5" name="図形 64"/>
            <p:cNvSpPr>
              <a:spLocks/>
            </p:cNvSpPr>
            <p:nvPr/>
          </p:nvSpPr>
          <p:spPr bwMode="auto">
            <a:xfrm>
              <a:off x="3924" y="139"/>
              <a:ext cx="260" cy="270"/>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8" name="図形 67"/>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0" name="図形 69"/>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2" name="図形 71"/>
            <p:cNvSpPr>
              <a:spLocks/>
            </p:cNvSpPr>
            <p:nvPr/>
          </p:nvSpPr>
          <p:spPr bwMode="auto">
            <a:xfrm>
              <a:off x="4288" y="295"/>
              <a:ext cx="528" cy="258"/>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4" name="図形 73"/>
            <p:cNvSpPr>
              <a:spLocks/>
            </p:cNvSpPr>
            <p:nvPr/>
          </p:nvSpPr>
          <p:spPr bwMode="auto">
            <a:xfrm>
              <a:off x="4300" y="276"/>
              <a:ext cx="577"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dirty="0">
                <a:cs typeface="Arial" charset="0"/>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3" name="図形 82"/>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4" name="図形 83"/>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7" name="図形 86"/>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0" name="図形 89"/>
            <p:cNvSpPr>
              <a:spLocks/>
            </p:cNvSpPr>
            <p:nvPr/>
          </p:nvSpPr>
          <p:spPr bwMode="auto">
            <a:xfrm>
              <a:off x="5323" y="476"/>
              <a:ext cx="322"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a:defRPr/>
              </a:pPr>
              <a:endParaRPr lang="ja-JP" altLang="en-US">
                <a:cs typeface="Arial" charset="0"/>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a:defRPr/>
              </a:pPr>
              <a:endParaRPr lang="ja-JP" altLang="en-US">
                <a:cs typeface="Arial" charset="0"/>
              </a:endParaRPr>
            </a:p>
          </p:txBody>
        </p:sp>
      </p:gr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4" r:id="rId3"/>
    <p:sldLayoutId id="2147483675" r:id="rId4"/>
    <p:sldLayoutId id="2147483676" r:id="rId5"/>
    <p:sldLayoutId id="2147483670" r:id="rId6"/>
    <p:sldLayoutId id="2147483671" r:id="rId7"/>
    <p:sldLayoutId id="2147483677" r:id="rId8"/>
    <p:sldLayoutId id="2147483678" r:id="rId9"/>
    <p:sldLayoutId id="2147483679" r:id="rId10"/>
    <p:sldLayoutId id="2147483680" r:id="rId11"/>
    <p:sldLayoutId id="2147483672" r:id="rId12"/>
  </p:sldLayoutIdLst>
  <p:txStyles>
    <p:titleStyle>
      <a:lvl1pPr algn="ctr" rtl="0" eaLnBrk="0" fontAlgn="base" hangingPunct="0">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onstantia" pitchFamily="18" charset="0"/>
        </a:defRPr>
      </a:lvl2pPr>
      <a:lvl3pPr algn="ctr" rtl="0" eaLnBrk="0" fontAlgn="base" hangingPunct="0">
        <a:spcBef>
          <a:spcPct val="0"/>
        </a:spcBef>
        <a:spcAft>
          <a:spcPct val="0"/>
        </a:spcAft>
        <a:defRPr kumimoji="1" sz="4400">
          <a:solidFill>
            <a:schemeClr val="tx2"/>
          </a:solidFill>
          <a:latin typeface="Constantia" pitchFamily="18" charset="0"/>
        </a:defRPr>
      </a:lvl3pPr>
      <a:lvl4pPr algn="ctr" rtl="0" eaLnBrk="0" fontAlgn="base" hangingPunct="0">
        <a:spcBef>
          <a:spcPct val="0"/>
        </a:spcBef>
        <a:spcAft>
          <a:spcPct val="0"/>
        </a:spcAft>
        <a:defRPr kumimoji="1" sz="4400">
          <a:solidFill>
            <a:schemeClr val="tx2"/>
          </a:solidFill>
          <a:latin typeface="Constantia" pitchFamily="18" charset="0"/>
        </a:defRPr>
      </a:lvl4pPr>
      <a:lvl5pPr algn="ctr" rtl="0" eaLnBrk="0" fontAlgn="base" hangingPunct="0">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eaLnBrk="0" fontAlgn="base" hangingPunct="0">
        <a:spcBef>
          <a:spcPct val="20000"/>
        </a:spcBef>
        <a:spcAft>
          <a:spcPct val="0"/>
        </a:spcAft>
        <a:buClr>
          <a:srgbClr val="6A3F7B"/>
        </a:buClr>
        <a:buSzPct val="55000"/>
        <a:buFont typeface="Wingdings" pitchFamily="2" charset="2"/>
        <a:buChar char="p"/>
        <a:defRPr kumimoji="1" sz="3200">
          <a:solidFill>
            <a:srgbClr val="0C4063"/>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n"/>
        <a:defRPr kumimoji="1" sz="2800">
          <a:solidFill>
            <a:srgbClr val="0C4063"/>
          </a:solidFill>
          <a:latin typeface="+mn-lt"/>
          <a:ea typeface="+mn-ea"/>
          <a:cs typeface="+mn-cs"/>
        </a:defRPr>
      </a:lvl2pPr>
      <a:lvl3pPr marL="1143000" indent="-228600" algn="l" rtl="0" eaLnBrk="0" fontAlgn="base" hangingPunct="0">
        <a:spcBef>
          <a:spcPct val="20000"/>
        </a:spcBef>
        <a:spcAft>
          <a:spcPct val="0"/>
        </a:spcAft>
        <a:buClr>
          <a:srgbClr val="F88941"/>
        </a:buClr>
        <a:buSzPct val="48000"/>
        <a:buFont typeface="Wingdings" pitchFamily="2" charset="2"/>
        <a:buChar char="n"/>
        <a:defRPr kumimoji="1" sz="2400">
          <a:solidFill>
            <a:srgbClr val="0C4063"/>
          </a:solidFill>
          <a:latin typeface="+mn-lt"/>
          <a:ea typeface="+mn-ea"/>
          <a:cs typeface="+mn-cs"/>
        </a:defRPr>
      </a:lvl3pPr>
      <a:lvl4pPr marL="1600200" indent="-228600" algn="l" rtl="0" eaLnBrk="0" fontAlgn="base" hangingPunct="0">
        <a:spcBef>
          <a:spcPct val="20000"/>
        </a:spcBef>
        <a:spcAft>
          <a:spcPct val="0"/>
        </a:spcAft>
        <a:buClr>
          <a:srgbClr val="DEC441"/>
        </a:buClr>
        <a:buSzPct val="45000"/>
        <a:buFont typeface="Wingdings" pitchFamily="2" charset="2"/>
        <a:buChar char="n"/>
        <a:defRPr kumimoji="1" sz="2000">
          <a:solidFill>
            <a:srgbClr val="0C4063"/>
          </a:solidFill>
          <a:latin typeface="+mn-lt"/>
          <a:ea typeface="+mn-ea"/>
          <a:cs typeface="+mn-cs"/>
        </a:defRPr>
      </a:lvl4pPr>
      <a:lvl5pPr marL="2057400" indent="-228600" algn="l" rtl="0" eaLnBrk="0" fontAlgn="base" hangingPunct="0">
        <a:spcBef>
          <a:spcPct val="20000"/>
        </a:spcBef>
        <a:spcAft>
          <a:spcPct val="0"/>
        </a:spcAft>
        <a:buClr>
          <a:srgbClr val="9FA500"/>
        </a:buClr>
        <a:buSzPct val="40000"/>
        <a:buFont typeface="Wingdings"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260648"/>
            <a:ext cx="7772400" cy="6264696"/>
          </a:xfrm>
        </p:spPr>
        <p:txBody>
          <a:bodyPr/>
          <a:lstStyle/>
          <a:p>
            <a:pPr>
              <a:defRPr/>
            </a:pPr>
            <a:r>
              <a:rPr lang="pl-PL" sz="5400" b="1" i="1" dirty="0" smtClean="0">
                <a:solidFill>
                  <a:schemeClr val="tx2">
                    <a:lumMod val="75000"/>
                  </a:schemeClr>
                </a:solidFill>
              </a:rPr>
              <a:t>STATYSTYCZNY OBRAZ UCZNIA NASZEJ SZKOŁY </a:t>
            </a:r>
            <a:br>
              <a:rPr lang="pl-PL" sz="5400" b="1" i="1" dirty="0" smtClean="0">
                <a:solidFill>
                  <a:schemeClr val="tx2">
                    <a:lumMod val="75000"/>
                  </a:schemeClr>
                </a:solidFill>
              </a:rPr>
            </a:br>
            <a:r>
              <a:rPr lang="pl-PL" sz="5400" b="1" i="1" dirty="0" smtClean="0">
                <a:solidFill>
                  <a:schemeClr val="tx2">
                    <a:lumMod val="75000"/>
                  </a:schemeClr>
                </a:solidFill>
              </a:rPr>
              <a:t>– CZYLI W CZYM MOŻE BYĆ POMOCNA STATYSTYKA</a:t>
            </a:r>
            <a:endParaRPr lang="pl-PL"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769838"/>
          </a:xfrm>
        </p:spPr>
        <p:txBody>
          <a:bodyPr>
            <a:normAutofit fontScale="90000"/>
          </a:bodyPr>
          <a:lstStyle/>
          <a:p>
            <a:pPr>
              <a:defRPr/>
            </a:pPr>
            <a:r>
              <a:rPr lang="pl-PL" dirty="0" smtClean="0"/>
              <a:t>Ankietowani uczniowie </a:t>
            </a:r>
            <a:br>
              <a:rPr lang="pl-PL" dirty="0" smtClean="0"/>
            </a:br>
            <a:r>
              <a:rPr lang="pl-PL" dirty="0" smtClean="0"/>
              <a:t>wg płci i klasy</a:t>
            </a:r>
            <a:endParaRPr lang="pl-PL" dirty="0"/>
          </a:p>
        </p:txBody>
      </p:sp>
      <p:graphicFrame>
        <p:nvGraphicFramePr>
          <p:cNvPr id="4" name="Wykres 3"/>
          <p:cNvGraphicFramePr>
            <a:graphicFrameLocks noGrp="1"/>
          </p:cNvGraphicFramePr>
          <p:nvPr/>
        </p:nvGraphicFramePr>
        <p:xfrm>
          <a:off x="323528" y="1052736"/>
          <a:ext cx="8568952" cy="57035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841846"/>
          </a:xfrm>
        </p:spPr>
        <p:txBody>
          <a:bodyPr/>
          <a:lstStyle/>
          <a:p>
            <a:pPr>
              <a:defRPr/>
            </a:pPr>
            <a:r>
              <a:rPr lang="pl-PL" dirty="0" smtClean="0"/>
              <a:t>Ankietowani wg typu szkoły</a:t>
            </a:r>
            <a:endParaRPr lang="pl-PL" dirty="0"/>
          </a:p>
        </p:txBody>
      </p:sp>
      <p:graphicFrame>
        <p:nvGraphicFramePr>
          <p:cNvPr id="4" name="Wykres 3"/>
          <p:cNvGraphicFramePr>
            <a:graphicFrameLocks noGrp="1"/>
          </p:cNvGraphicFramePr>
          <p:nvPr/>
        </p:nvGraphicFramePr>
        <p:xfrm>
          <a:off x="107503" y="1196752"/>
          <a:ext cx="8856985" cy="52640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Trochę o tym jak wyglądamy</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a:xfrm>
            <a:off x="755576" y="116633"/>
            <a:ext cx="7772400" cy="1008112"/>
          </a:xfrm>
        </p:spPr>
        <p:txBody>
          <a:bodyPr/>
          <a:lstStyle/>
          <a:p>
            <a:pPr eaLnBrk="1" fontAlgn="auto" hangingPunct="1">
              <a:spcAft>
                <a:spcPts val="0"/>
              </a:spcAft>
              <a:defRPr/>
            </a:pPr>
            <a:r>
              <a:rPr lang="pl-PL" dirty="0" smtClean="0"/>
              <a:t>Kolor oczu</a:t>
            </a:r>
          </a:p>
        </p:txBody>
      </p:sp>
      <p:graphicFrame>
        <p:nvGraphicFramePr>
          <p:cNvPr id="4" name="Wykres 3"/>
          <p:cNvGraphicFramePr>
            <a:graphicFrameLocks noGrp="1"/>
          </p:cNvGraphicFramePr>
          <p:nvPr>
            <p:extLst>
              <p:ext uri="{D42A27DB-BD31-4B8C-83A1-F6EECF244321}">
                <p14:modId xmlns:p14="http://schemas.microsoft.com/office/powerpoint/2010/main" val="2854267316"/>
              </p:ext>
            </p:extLst>
          </p:nvPr>
        </p:nvGraphicFramePr>
        <p:xfrm>
          <a:off x="323528" y="1052736"/>
          <a:ext cx="8745036" cy="58052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a:xfrm>
            <a:off x="539552" y="116632"/>
            <a:ext cx="8229600" cy="936104"/>
          </a:xfrm>
        </p:spPr>
        <p:txBody>
          <a:bodyPr/>
          <a:lstStyle/>
          <a:p>
            <a:pPr eaLnBrk="1" fontAlgn="auto" hangingPunct="1">
              <a:spcAft>
                <a:spcPts val="0"/>
              </a:spcAft>
              <a:defRPr/>
            </a:pPr>
            <a:r>
              <a:rPr lang="pl-PL" dirty="0" smtClean="0"/>
              <a:t>Kolor włosów</a:t>
            </a:r>
          </a:p>
        </p:txBody>
      </p:sp>
      <p:graphicFrame>
        <p:nvGraphicFramePr>
          <p:cNvPr id="4" name="Wykres 3"/>
          <p:cNvGraphicFramePr>
            <a:graphicFrameLocks noGrp="1"/>
          </p:cNvGraphicFramePr>
          <p:nvPr>
            <p:extLst>
              <p:ext uri="{D42A27DB-BD31-4B8C-83A1-F6EECF244321}">
                <p14:modId xmlns:p14="http://schemas.microsoft.com/office/powerpoint/2010/main" val="3269906554"/>
              </p:ext>
            </p:extLst>
          </p:nvPr>
        </p:nvGraphicFramePr>
        <p:xfrm>
          <a:off x="179512" y="1437124"/>
          <a:ext cx="8889052" cy="54014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467544" y="30138"/>
            <a:ext cx="8229600" cy="878582"/>
          </a:xfrm>
        </p:spPr>
        <p:txBody>
          <a:bodyPr/>
          <a:lstStyle/>
          <a:p>
            <a:pPr eaLnBrk="1" fontAlgn="auto" hangingPunct="1">
              <a:spcAft>
                <a:spcPts val="0"/>
              </a:spcAft>
              <a:defRPr/>
            </a:pPr>
            <a:r>
              <a:rPr lang="pl-PL" dirty="0" smtClean="0"/>
              <a:t>Wzrost w centymetrach</a:t>
            </a:r>
          </a:p>
        </p:txBody>
      </p:sp>
      <p:graphicFrame>
        <p:nvGraphicFramePr>
          <p:cNvPr id="4" name="Wykres 3"/>
          <p:cNvGraphicFramePr>
            <a:graphicFrameLocks noGrp="1"/>
          </p:cNvGraphicFramePr>
          <p:nvPr/>
        </p:nvGraphicFramePr>
        <p:xfrm>
          <a:off x="107504" y="1301635"/>
          <a:ext cx="8889052" cy="5545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6350" indent="20638">
              <a:buFont typeface="Wingdings" pitchFamily="2" charset="2"/>
              <a:buNone/>
            </a:pPr>
            <a:r>
              <a:rPr lang="pl-PL" dirty="0" smtClean="0"/>
              <a:t>Średni wzrost uczniów Zespołu Szkół Ekonomiczno-Administracyjnych w Kole wynosił 169,55cm. </a:t>
            </a:r>
          </a:p>
          <a:p>
            <a:pPr marL="6350" indent="20638">
              <a:buFont typeface="Wingdings" pitchFamily="2" charset="2"/>
              <a:buNone/>
            </a:pPr>
            <a:r>
              <a:rPr lang="pl-PL" dirty="0" smtClean="0"/>
              <a:t>Uczniowie tej szkoły mieli najczęściej 167,18cm wzrostu. </a:t>
            </a:r>
          </a:p>
          <a:p>
            <a:pPr marL="6350" indent="20638">
              <a:buFont typeface="Wingdings" pitchFamily="2" charset="2"/>
              <a:buNone/>
            </a:pPr>
            <a:r>
              <a:rPr lang="pl-PL" dirty="0" smtClean="0"/>
              <a:t>Wzrost ¼ uczniów nie przekraczał 162,92cm. Połowa ankietowanych miała wzrost nie większy niż 168,77cm, a 75% uczniów miało wzrost około 167,48cm.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539552" y="-27409"/>
            <a:ext cx="8229600" cy="936129"/>
          </a:xfrm>
        </p:spPr>
        <p:txBody>
          <a:bodyPr/>
          <a:lstStyle/>
          <a:p>
            <a:pPr eaLnBrk="1" fontAlgn="auto" hangingPunct="1">
              <a:spcAft>
                <a:spcPts val="0"/>
              </a:spcAft>
              <a:defRPr/>
            </a:pPr>
            <a:r>
              <a:rPr lang="pl-PL" dirty="0" smtClean="0"/>
              <a:t>Waga w kilogramach</a:t>
            </a:r>
          </a:p>
        </p:txBody>
      </p:sp>
      <p:graphicFrame>
        <p:nvGraphicFramePr>
          <p:cNvPr id="4" name="Wykres 3"/>
          <p:cNvGraphicFramePr>
            <a:graphicFrameLocks noGrp="1"/>
          </p:cNvGraphicFramePr>
          <p:nvPr/>
        </p:nvGraphicFramePr>
        <p:xfrm>
          <a:off x="107504" y="836712"/>
          <a:ext cx="8784976" cy="58826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dirty="0" smtClean="0"/>
              <a:t>Średnia waga uczniów Zespołu Szkół Ekonomiczno- Administracyjnych w Kole wynosiła 59,99kg. </a:t>
            </a:r>
          </a:p>
          <a:p>
            <a:pPr marL="0" indent="0">
              <a:buFont typeface="Wingdings" pitchFamily="2" charset="2"/>
              <a:buNone/>
            </a:pPr>
            <a:r>
              <a:rPr lang="pl-PL" dirty="0" smtClean="0"/>
              <a:t>Uczniowie tej szkoły mieli najczęściej 53,48kg. </a:t>
            </a:r>
          </a:p>
          <a:p>
            <a:pPr marL="0" indent="0">
              <a:buFont typeface="Wingdings" pitchFamily="2" charset="2"/>
              <a:buNone/>
            </a:pPr>
            <a:r>
              <a:rPr lang="pl-PL" dirty="0" smtClean="0"/>
              <a:t>25% badanych ważyło nie więcej niż 52,39kg. Waga  połowy ankietowanych nie przekroczyła 58,31kg . ¾ uczniów szkoły Zespołu Szkół Ekonomiczno – Administracyjnych w Kole nie ważyło 65,22kg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467544" y="-8359"/>
            <a:ext cx="8229600" cy="917079"/>
          </a:xfrm>
        </p:spPr>
        <p:txBody>
          <a:bodyPr/>
          <a:lstStyle/>
          <a:p>
            <a:pPr eaLnBrk="1" fontAlgn="auto" hangingPunct="1">
              <a:spcAft>
                <a:spcPts val="0"/>
              </a:spcAft>
              <a:defRPr/>
            </a:pPr>
            <a:r>
              <a:rPr lang="pl-PL" dirty="0" smtClean="0"/>
              <a:t>Numer buta</a:t>
            </a:r>
          </a:p>
        </p:txBody>
      </p:sp>
      <p:graphicFrame>
        <p:nvGraphicFramePr>
          <p:cNvPr id="4" name="Wykres 3"/>
          <p:cNvGraphicFramePr>
            <a:graphicFrameLocks noGrp="1"/>
          </p:cNvGraphicFramePr>
          <p:nvPr/>
        </p:nvGraphicFramePr>
        <p:xfrm>
          <a:off x="-68580" y="764704"/>
          <a:ext cx="9105076" cy="59046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4221088"/>
            <a:ext cx="6815158" cy="1943657"/>
          </a:xfrm>
        </p:spPr>
        <p:txBody>
          <a:bodyPr/>
          <a:lstStyle/>
          <a:p>
            <a:pPr>
              <a:defRPr/>
            </a:pPr>
            <a:r>
              <a:rPr lang="pl-PL" dirty="0" smtClean="0"/>
              <a:t/>
            </a:r>
            <a:br>
              <a:rPr lang="pl-PL" dirty="0" smtClean="0"/>
            </a:br>
            <a:r>
              <a:rPr lang="pl-PL" sz="3100" dirty="0" smtClean="0"/>
              <a:t>opiekun grupy projektowej</a:t>
            </a:r>
            <a:r>
              <a:rPr lang="pl-PL" dirty="0" smtClean="0"/>
              <a:t/>
            </a:r>
            <a:br>
              <a:rPr lang="pl-PL" dirty="0" smtClean="0"/>
            </a:br>
            <a:r>
              <a:rPr lang="pl-PL" dirty="0" err="1" smtClean="0"/>
              <a:t>katarzyna</a:t>
            </a:r>
            <a:r>
              <a:rPr lang="pl-PL" dirty="0" smtClean="0"/>
              <a:t> </a:t>
            </a:r>
            <a:r>
              <a:rPr lang="pl-PL" dirty="0" err="1" smtClean="0"/>
              <a:t>krzymińska</a:t>
            </a:r>
            <a:endParaRPr lang="pl-PL" dirty="0"/>
          </a:p>
        </p:txBody>
      </p:sp>
      <p:sp>
        <p:nvSpPr>
          <p:cNvPr id="3" name="Symbol zastępczy tekstu 2"/>
          <p:cNvSpPr>
            <a:spLocks noGrp="1"/>
          </p:cNvSpPr>
          <p:nvPr>
            <p:ph type="body" idx="1"/>
          </p:nvPr>
        </p:nvSpPr>
        <p:spPr>
          <a:xfrm>
            <a:off x="828676" y="548680"/>
            <a:ext cx="7559748" cy="4032448"/>
          </a:xfrm>
        </p:spPr>
        <p:txBody>
          <a:bodyPr>
            <a:noAutofit/>
          </a:bodyPr>
          <a:lstStyle/>
          <a:p>
            <a:pPr>
              <a:spcBef>
                <a:spcPct val="0"/>
              </a:spcBef>
              <a:defRPr/>
            </a:pPr>
            <a:r>
              <a:rPr lang="pl-PL" sz="2800" b="1" cap="all" dirty="0">
                <a:solidFill>
                  <a:schemeClr val="tx2"/>
                </a:solidFill>
                <a:effectLst>
                  <a:glow rad="101600">
                    <a:schemeClr val="bg1">
                      <a:alpha val="60000"/>
                    </a:schemeClr>
                  </a:glow>
                </a:effectLst>
                <a:latin typeface="+mj-lt"/>
                <a:ea typeface="+mj-ea"/>
                <a:cs typeface="+mj-cs"/>
              </a:rPr>
              <a:t>CZŁONKOWIE GRUPY PROJEKTOWEJ</a:t>
            </a:r>
          </a:p>
          <a:p>
            <a:pPr>
              <a:spcBef>
                <a:spcPct val="0"/>
              </a:spcBef>
              <a:defRPr/>
            </a:pPr>
            <a:r>
              <a:rPr lang="pl-PL" sz="4000" b="1" cap="all" dirty="0">
                <a:solidFill>
                  <a:schemeClr val="tx2"/>
                </a:solidFill>
                <a:effectLst>
                  <a:glow rad="101600">
                    <a:schemeClr val="bg1">
                      <a:alpha val="60000"/>
                    </a:schemeClr>
                  </a:glow>
                </a:effectLst>
                <a:latin typeface="+mj-lt"/>
                <a:ea typeface="+mj-ea"/>
                <a:cs typeface="+mj-cs"/>
              </a:rPr>
              <a:t>Zbigniew Kubiak</a:t>
            </a:r>
          </a:p>
          <a:p>
            <a:pPr>
              <a:spcBef>
                <a:spcPct val="0"/>
              </a:spcBef>
              <a:defRPr/>
            </a:pPr>
            <a:r>
              <a:rPr lang="pl-PL" sz="4000" b="1" cap="all" dirty="0">
                <a:solidFill>
                  <a:schemeClr val="tx2"/>
                </a:solidFill>
                <a:effectLst>
                  <a:glow rad="101600">
                    <a:schemeClr val="bg1">
                      <a:alpha val="60000"/>
                    </a:schemeClr>
                  </a:glow>
                </a:effectLst>
                <a:latin typeface="+mj-lt"/>
                <a:ea typeface="+mj-ea"/>
                <a:cs typeface="+mj-cs"/>
              </a:rPr>
              <a:t>Kamil </a:t>
            </a:r>
            <a:r>
              <a:rPr lang="pl-PL" sz="4000" b="1" cap="all" dirty="0" err="1" smtClean="0">
                <a:solidFill>
                  <a:schemeClr val="tx2"/>
                </a:solidFill>
                <a:effectLst>
                  <a:glow rad="101600">
                    <a:schemeClr val="bg1">
                      <a:alpha val="60000"/>
                    </a:schemeClr>
                  </a:glow>
                </a:effectLst>
                <a:latin typeface="+mj-lt"/>
                <a:ea typeface="+mj-ea"/>
                <a:cs typeface="+mj-cs"/>
              </a:rPr>
              <a:t>szymański</a:t>
            </a:r>
            <a:endParaRPr lang="pl-PL" sz="4000" b="1" cap="all" dirty="0" smtClean="0">
              <a:solidFill>
                <a:schemeClr val="tx2"/>
              </a:solidFill>
              <a:effectLst>
                <a:glow rad="101600">
                  <a:schemeClr val="bg1">
                    <a:alpha val="60000"/>
                  </a:schemeClr>
                </a:glow>
              </a:effectLst>
              <a:latin typeface="+mj-lt"/>
              <a:ea typeface="+mj-ea"/>
              <a:cs typeface="+mj-cs"/>
            </a:endParaRPr>
          </a:p>
          <a:p>
            <a:pPr>
              <a:spcBef>
                <a:spcPct val="0"/>
              </a:spcBef>
              <a:defRPr/>
            </a:pPr>
            <a:endParaRPr lang="pl-PL" sz="4000" b="1" cap="all" dirty="0" smtClean="0">
              <a:solidFill>
                <a:schemeClr val="tx2"/>
              </a:solidFill>
              <a:effectLst>
                <a:glow rad="101600">
                  <a:schemeClr val="bg1">
                    <a:alpha val="60000"/>
                  </a:schemeClr>
                </a:glow>
              </a:effectLst>
              <a:latin typeface="+mj-lt"/>
              <a:ea typeface="+mj-ea"/>
              <a:cs typeface="+mj-cs"/>
            </a:endParaRPr>
          </a:p>
          <a:p>
            <a:pPr>
              <a:spcBef>
                <a:spcPct val="0"/>
              </a:spcBef>
              <a:defRPr/>
            </a:pPr>
            <a:r>
              <a:rPr lang="pl-PL" sz="2400" b="1" cap="all" dirty="0" smtClean="0">
                <a:solidFill>
                  <a:schemeClr val="tx2"/>
                </a:solidFill>
                <a:effectLst>
                  <a:glow rad="101600">
                    <a:schemeClr val="bg1">
                      <a:alpha val="60000"/>
                    </a:schemeClr>
                  </a:glow>
                </a:effectLst>
              </a:rPr>
              <a:t>Klasa i </a:t>
            </a:r>
            <a:r>
              <a:rPr lang="pl-PL" sz="2400" b="1" cap="all" dirty="0" err="1" smtClean="0">
                <a:solidFill>
                  <a:schemeClr val="tx2"/>
                </a:solidFill>
                <a:effectLst>
                  <a:glow rad="101600">
                    <a:schemeClr val="bg1">
                      <a:alpha val="60000"/>
                    </a:schemeClr>
                  </a:glow>
                </a:effectLst>
              </a:rPr>
              <a:t>tB</a:t>
            </a:r>
            <a:r>
              <a:rPr lang="pl-PL" sz="2400" b="1" cap="all" dirty="0" smtClean="0">
                <a:solidFill>
                  <a:schemeClr val="tx2"/>
                </a:solidFill>
                <a:effectLst>
                  <a:glow rad="101600">
                    <a:schemeClr val="bg1">
                      <a:alpha val="60000"/>
                    </a:schemeClr>
                  </a:glow>
                </a:effectLst>
              </a:rPr>
              <a:t> </a:t>
            </a:r>
          </a:p>
          <a:p>
            <a:pPr>
              <a:spcBef>
                <a:spcPct val="0"/>
              </a:spcBef>
              <a:defRPr/>
            </a:pPr>
            <a:r>
              <a:rPr lang="pl-PL" sz="2400" b="1" cap="all" dirty="0" smtClean="0">
                <a:solidFill>
                  <a:schemeClr val="tx2"/>
                </a:solidFill>
                <a:effectLst>
                  <a:glow rad="101600">
                    <a:schemeClr val="bg1">
                      <a:alpha val="60000"/>
                    </a:schemeClr>
                  </a:glow>
                </a:effectLst>
              </a:rPr>
              <a:t>w zespole szkół ekonomiczno – administracyjnych w kole</a:t>
            </a:r>
            <a:endParaRPr lang="pl-PL" sz="2400" b="1" cap="all" dirty="0">
              <a:solidFill>
                <a:schemeClr val="tx2"/>
              </a:solidFill>
              <a:effectLst>
                <a:glow rad="101600">
                  <a:schemeClr val="bg1">
                    <a:alpha val="60000"/>
                  </a:schemeClr>
                </a:glow>
              </a:effectLst>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ct val="90000"/>
              </a:lnSpc>
              <a:buFont typeface="Wingdings" pitchFamily="2" charset="2"/>
              <a:buNone/>
            </a:pPr>
            <a:r>
              <a:rPr lang="pl-PL" dirty="0" smtClean="0"/>
              <a:t>Uczniów Zespołu Szkół  Ekonomiczno – Administracyjnych w Kole zbadano również pod względem rozmiaru wielkości buta.</a:t>
            </a:r>
          </a:p>
          <a:p>
            <a:pPr marL="0" indent="0">
              <a:lnSpc>
                <a:spcPct val="90000"/>
              </a:lnSpc>
              <a:buFont typeface="Wingdings" pitchFamily="2" charset="2"/>
              <a:buNone/>
            </a:pPr>
            <a:r>
              <a:rPr lang="pl-PL" dirty="0" smtClean="0"/>
              <a:t> Z ankiety wynikło, że najczęstszym rozmiarem buta w tej szkoły był 38. </a:t>
            </a:r>
          </a:p>
          <a:p>
            <a:pPr marL="0" indent="0">
              <a:lnSpc>
                <a:spcPct val="90000"/>
              </a:lnSpc>
              <a:buFont typeface="Wingdings" pitchFamily="2" charset="2"/>
              <a:buNone/>
            </a:pPr>
            <a:r>
              <a:rPr lang="pl-PL" dirty="0" smtClean="0"/>
              <a:t>Średni rozmiar buta u ankietowanych wyniósł 40. </a:t>
            </a:r>
          </a:p>
          <a:p>
            <a:pPr marL="0" indent="0">
              <a:lnSpc>
                <a:spcPct val="90000"/>
              </a:lnSpc>
              <a:buFont typeface="Wingdings" pitchFamily="2" charset="2"/>
              <a:buNone/>
            </a:pPr>
            <a:r>
              <a:rPr lang="pl-PL" dirty="0" smtClean="0"/>
              <a:t>U ¼ ankietowanych uczniów rozmiar buta nie przekroczył najczęstszego. Połowa uczniów miała buty o rozmiarze nie większym niż 39, a 75% nie miało większej stopy niż 42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lstStyle/>
          <a:p>
            <a:pPr>
              <a:defRPr/>
            </a:pPr>
            <a:r>
              <a:rPr lang="pl-PL" dirty="0" smtClean="0"/>
              <a:t>Trochę o tym co lubimy lub nie lubimy w szkole</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611188" y="22225"/>
            <a:ext cx="8229600" cy="814487"/>
          </a:xfrm>
        </p:spPr>
        <p:txBody>
          <a:bodyPr/>
          <a:lstStyle/>
          <a:p>
            <a:pPr eaLnBrk="1" fontAlgn="auto" hangingPunct="1">
              <a:spcAft>
                <a:spcPts val="0"/>
              </a:spcAft>
              <a:defRPr/>
            </a:pPr>
            <a:r>
              <a:rPr lang="pl-PL" dirty="0" smtClean="0"/>
              <a:t>Ulubiona sala lekcyjna</a:t>
            </a:r>
          </a:p>
        </p:txBody>
      </p:sp>
      <p:graphicFrame>
        <p:nvGraphicFramePr>
          <p:cNvPr id="6" name="Symbol zastępczy zawartości 5"/>
          <p:cNvGraphicFramePr>
            <a:graphicFrameLocks noGrp="1"/>
          </p:cNvGraphicFramePr>
          <p:nvPr>
            <p:ph idx="1"/>
          </p:nvPr>
        </p:nvGraphicFramePr>
        <p:xfrm>
          <a:off x="0" y="692696"/>
          <a:ext cx="9144000" cy="6048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normAutofit fontScale="90000"/>
          </a:bodyPr>
          <a:lstStyle/>
          <a:p>
            <a:pPr eaLnBrk="1" fontAlgn="auto" hangingPunct="1">
              <a:spcAft>
                <a:spcPts val="0"/>
              </a:spcAft>
              <a:defRPr/>
            </a:pPr>
            <a:r>
              <a:rPr lang="pl-PL" dirty="0" smtClean="0"/>
              <a:t>Przedmiot z którego nie lubisz się uczyć</a:t>
            </a:r>
          </a:p>
        </p:txBody>
      </p:sp>
      <p:graphicFrame>
        <p:nvGraphicFramePr>
          <p:cNvPr id="4" name="Symbol zastępczy zawartości 3"/>
          <p:cNvGraphicFramePr>
            <a:graphicFrameLocks noGrp="1"/>
          </p:cNvGraphicFramePr>
          <p:nvPr>
            <p:ph idx="1"/>
          </p:nvPr>
        </p:nvGraphicFramePr>
        <p:xfrm>
          <a:off x="0" y="404664"/>
          <a:ext cx="9144000" cy="63367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0613"/>
            <a:ext cx="8229600" cy="1143000"/>
          </a:xfrm>
        </p:spPr>
        <p:txBody>
          <a:bodyPr>
            <a:normAutofit fontScale="90000"/>
          </a:bodyPr>
          <a:lstStyle/>
          <a:p>
            <a:pPr eaLnBrk="1" fontAlgn="auto" hangingPunct="1">
              <a:spcAft>
                <a:spcPts val="0"/>
              </a:spcAft>
              <a:defRPr/>
            </a:pPr>
            <a:r>
              <a:rPr lang="pl-PL" dirty="0" smtClean="0"/>
              <a:t>Przedmiot z którego lubisz się uczyć</a:t>
            </a:r>
          </a:p>
        </p:txBody>
      </p:sp>
      <p:graphicFrame>
        <p:nvGraphicFramePr>
          <p:cNvPr id="4" name="Symbol zastępczy zawartości 3"/>
          <p:cNvGraphicFramePr>
            <a:graphicFrameLocks noGrp="1"/>
          </p:cNvGraphicFramePr>
          <p:nvPr>
            <p:ph idx="1"/>
          </p:nvPr>
        </p:nvGraphicFramePr>
        <p:xfrm>
          <a:off x="-35844" y="908720"/>
          <a:ext cx="9179843" cy="59046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404664"/>
            <a:ext cx="8229600" cy="864096"/>
          </a:xfrm>
        </p:spPr>
        <p:txBody>
          <a:bodyPr/>
          <a:lstStyle/>
          <a:p>
            <a:pPr>
              <a:defRPr/>
            </a:pPr>
            <a:r>
              <a:rPr lang="pl-PL" sz="3600" dirty="0" smtClean="0"/>
              <a:t>Czy jesteś zadowolony z wyboru szkoły</a:t>
            </a:r>
            <a:endParaRPr lang="pl-PL" sz="3600" dirty="0"/>
          </a:p>
        </p:txBody>
      </p:sp>
      <p:graphicFrame>
        <p:nvGraphicFramePr>
          <p:cNvPr id="4" name="Wykres 3"/>
          <p:cNvGraphicFramePr>
            <a:graphicFrameLocks noGrp="1"/>
          </p:cNvGraphicFramePr>
          <p:nvPr/>
        </p:nvGraphicFramePr>
        <p:xfrm>
          <a:off x="0"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pPr>
              <a:defRPr/>
            </a:pPr>
            <a:r>
              <a:rPr lang="pl-PL" dirty="0" smtClean="0"/>
              <a:t>Trochę o nas samych, rodzinie, miejscu zamieszkania</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467544" y="10691"/>
            <a:ext cx="8229600" cy="826021"/>
          </a:xfrm>
        </p:spPr>
        <p:txBody>
          <a:bodyPr/>
          <a:lstStyle/>
          <a:p>
            <a:pPr eaLnBrk="1" fontAlgn="auto" hangingPunct="1">
              <a:spcAft>
                <a:spcPts val="0"/>
              </a:spcAft>
              <a:defRPr/>
            </a:pPr>
            <a:r>
              <a:rPr lang="pl-PL" dirty="0" smtClean="0"/>
              <a:t>Odległość do domu w km</a:t>
            </a:r>
          </a:p>
        </p:txBody>
      </p:sp>
      <p:graphicFrame>
        <p:nvGraphicFramePr>
          <p:cNvPr id="5" name="Wykres 4"/>
          <p:cNvGraphicFramePr>
            <a:graphicFrameLocks noGrp="1"/>
          </p:cNvGraphicFramePr>
          <p:nvPr/>
        </p:nvGraphicFramePr>
        <p:xfrm>
          <a:off x="-2629" y="797918"/>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dirty="0" smtClean="0"/>
              <a:t>Zbadano uczniów Zespołu Szkół  Ekonomiczno – Administracyjnych w Kole pod względem odległości od miejsca zamieszkania do domu. Uczniowie ci średnio musieli dojeżdżać 12,04km.</a:t>
            </a:r>
          </a:p>
          <a:p>
            <a:pPr marL="0" indent="0">
              <a:buFont typeface="Wingdings" pitchFamily="2" charset="2"/>
              <a:buNone/>
            </a:pPr>
            <a:r>
              <a:rPr lang="pl-PL" dirty="0" smtClean="0"/>
              <a:t> ¼ ankietowanych miała do szkoły bliżej niż 3,82km. Połowa uczniów dojeżdżała mniej niż 10,45km a ¾ musiało pokonać drogę prawie 19km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539552" y="0"/>
            <a:ext cx="8229600" cy="908720"/>
          </a:xfrm>
        </p:spPr>
        <p:txBody>
          <a:bodyPr/>
          <a:lstStyle/>
          <a:p>
            <a:pPr eaLnBrk="1" fontAlgn="auto" hangingPunct="1">
              <a:spcAft>
                <a:spcPts val="0"/>
              </a:spcAft>
              <a:defRPr/>
            </a:pPr>
            <a:r>
              <a:rPr lang="pl-PL" dirty="0" smtClean="0"/>
              <a:t>Środek transportu do szkoły</a:t>
            </a:r>
          </a:p>
        </p:txBody>
      </p:sp>
      <p:graphicFrame>
        <p:nvGraphicFramePr>
          <p:cNvPr id="4" name="Wykres 3"/>
          <p:cNvGraphicFramePr>
            <a:graphicFrameLocks noGrp="1"/>
          </p:cNvGraphicFramePr>
          <p:nvPr/>
        </p:nvGraphicFramePr>
        <p:xfrm>
          <a:off x="-29467" y="779768"/>
          <a:ext cx="9281160" cy="6050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pPr>
              <a:defRPr/>
            </a:pPr>
            <a:r>
              <a:rPr lang="pl-PL" sz="4000" dirty="0" smtClean="0"/>
              <a:t>Nasza szkoła</a:t>
            </a:r>
            <a:endParaRPr lang="pl-PL" sz="40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7459662"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611560" y="0"/>
            <a:ext cx="8229600" cy="913874"/>
          </a:xfrm>
        </p:spPr>
        <p:txBody>
          <a:bodyPr/>
          <a:lstStyle/>
          <a:p>
            <a:pPr eaLnBrk="1" fontAlgn="auto" hangingPunct="1">
              <a:spcAft>
                <a:spcPts val="0"/>
              </a:spcAft>
              <a:defRPr/>
            </a:pPr>
            <a:r>
              <a:rPr lang="pl-PL" dirty="0" smtClean="0"/>
              <a:t>Ilość rodzeństwa</a:t>
            </a:r>
          </a:p>
        </p:txBody>
      </p:sp>
      <p:graphicFrame>
        <p:nvGraphicFramePr>
          <p:cNvPr id="4" name="Wykres 3"/>
          <p:cNvGraphicFramePr>
            <a:graphicFrameLocks noGrp="1"/>
          </p:cNvGraphicFramePr>
          <p:nvPr/>
        </p:nvGraphicFramePr>
        <p:xfrm>
          <a:off x="-107693" y="807720"/>
          <a:ext cx="9281160" cy="6050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smtClean="0"/>
              <a:t>Zbadano uczniów Zespołu Szkół  Ekonomiczno – Administracyjnych w Kole pod względem liczebności rodzeństwa.</a:t>
            </a:r>
          </a:p>
          <a:p>
            <a:pPr marL="0" indent="0">
              <a:buFont typeface="Wingdings" pitchFamily="2" charset="2"/>
              <a:buNone/>
            </a:pPr>
            <a:r>
              <a:rPr lang="pl-PL" smtClean="0"/>
              <a:t> Najczęściej uczniowie mieli tylko siostre albo brata. </a:t>
            </a:r>
          </a:p>
          <a:p>
            <a:pPr marL="0" indent="0">
              <a:buFont typeface="Wingdings" pitchFamily="2" charset="2"/>
              <a:buNone/>
            </a:pPr>
            <a:r>
              <a:rPr lang="pl-PL" smtClean="0"/>
              <a:t>Średnio na jednego ucznia przypadało 1.745 rodzeństwa a ¼ uczniów miała nie więcej niż 1 rodzeństwo a połowa nie więcej niż 2.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defRPr/>
            </a:pPr>
            <a:r>
              <a:rPr lang="pl-PL" dirty="0" smtClean="0"/>
              <a:t>To co my lubimy</a:t>
            </a: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39552" y="33273"/>
            <a:ext cx="8229600" cy="841866"/>
          </a:xfrm>
        </p:spPr>
        <p:txBody>
          <a:bodyPr>
            <a:normAutofit fontScale="90000"/>
          </a:bodyPr>
          <a:lstStyle/>
          <a:p>
            <a:pPr>
              <a:defRPr/>
            </a:pPr>
            <a:r>
              <a:rPr lang="pl-PL" sz="3600" dirty="0" smtClean="0"/>
              <a:t>Czas spędzony przed komputerem lub TV</a:t>
            </a:r>
            <a:endParaRPr lang="pl-PL" sz="3600" dirty="0"/>
          </a:p>
        </p:txBody>
      </p:sp>
      <p:graphicFrame>
        <p:nvGraphicFramePr>
          <p:cNvPr id="5" name="Wykres 4"/>
          <p:cNvGraphicFramePr>
            <a:graphicFrameLocks noGrp="1"/>
          </p:cNvGraphicFramePr>
          <p:nvPr/>
        </p:nvGraphicFramePr>
        <p:xfrm>
          <a:off x="0"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smtClean="0"/>
              <a:t>Średni czas spędzony przed komputerem lub TV wynosił 2 godziny i 16 minut.</a:t>
            </a:r>
          </a:p>
          <a:p>
            <a:pPr marL="0" indent="0">
              <a:buFont typeface="Wingdings" pitchFamily="2" charset="2"/>
              <a:buNone/>
            </a:pPr>
            <a:r>
              <a:rPr lang="pl-PL" smtClean="0"/>
              <a:t>Najczęstszy czas spędzony przed komputerem lub TV wynosił 2 godziny i 38 minut</a:t>
            </a:r>
          </a:p>
          <a:p>
            <a:pPr marL="0" indent="0">
              <a:buFont typeface="Wingdings" pitchFamily="2" charset="2"/>
              <a:buNone/>
            </a:pPr>
            <a:r>
              <a:rPr lang="pl-PL" smtClean="0"/>
              <a:t>25% osób spędziła przed komputerem lub TV mniej niż 1 godzinę i 38 minut.</a:t>
            </a:r>
          </a:p>
          <a:p>
            <a:pPr marL="0" indent="0">
              <a:buFont typeface="Wingdings" pitchFamily="2" charset="2"/>
              <a:buNone/>
            </a:pPr>
            <a:r>
              <a:rPr lang="pl-PL" smtClean="0"/>
              <a:t>Połowa osób spędziła przed komputerem lub TV poniżej 2 godzin i 22 minut.</a:t>
            </a:r>
          </a:p>
          <a:p>
            <a:pPr marL="0" indent="0">
              <a:buFont typeface="Wingdings" pitchFamily="2" charset="2"/>
              <a:buNone/>
            </a:pPr>
            <a:r>
              <a:rPr lang="pl-PL" smtClean="0"/>
              <a:t>75% osób spędziło przed komputerem lub TV mniej niż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467544" y="32792"/>
            <a:ext cx="8229600" cy="913874"/>
          </a:xfrm>
        </p:spPr>
        <p:txBody>
          <a:bodyPr/>
          <a:lstStyle/>
          <a:p>
            <a:pPr eaLnBrk="1" fontAlgn="auto" hangingPunct="1">
              <a:spcAft>
                <a:spcPts val="0"/>
              </a:spcAft>
              <a:defRPr/>
            </a:pPr>
            <a:r>
              <a:rPr lang="pl-PL" dirty="0" smtClean="0"/>
              <a:t>Zainteresowania</a:t>
            </a:r>
          </a:p>
        </p:txBody>
      </p:sp>
      <p:graphicFrame>
        <p:nvGraphicFramePr>
          <p:cNvPr id="4" name="Wykres 3"/>
          <p:cNvGraphicFramePr>
            <a:graphicFrameLocks noGrp="1"/>
          </p:cNvGraphicFramePr>
          <p:nvPr/>
        </p:nvGraphicFramePr>
        <p:xfrm>
          <a:off x="0" y="1052736"/>
          <a:ext cx="8961060" cy="56894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468313" y="-387350"/>
            <a:ext cx="8229600" cy="1295400"/>
          </a:xfrm>
        </p:spPr>
        <p:txBody>
          <a:bodyPr/>
          <a:lstStyle/>
          <a:p>
            <a:pPr eaLnBrk="1" fontAlgn="auto" hangingPunct="1">
              <a:spcAft>
                <a:spcPts val="0"/>
              </a:spcAft>
              <a:defRPr/>
            </a:pPr>
            <a:r>
              <a:rPr lang="pl-PL" smtClean="0"/>
              <a:t>Ulubione gatunki muzyki</a:t>
            </a:r>
          </a:p>
        </p:txBody>
      </p:sp>
      <p:graphicFrame>
        <p:nvGraphicFramePr>
          <p:cNvPr id="5" name="Wykres 4"/>
          <p:cNvGraphicFramePr>
            <a:graphicFrameLocks noGrp="1"/>
          </p:cNvGraphicFramePr>
          <p:nvPr/>
        </p:nvGraphicFramePr>
        <p:xfrm>
          <a:off x="-70701" y="396711"/>
          <a:ext cx="9285402" cy="64612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a:xfrm>
            <a:off x="395536" y="0"/>
            <a:ext cx="8229600" cy="913874"/>
          </a:xfrm>
        </p:spPr>
        <p:txBody>
          <a:bodyPr/>
          <a:lstStyle/>
          <a:p>
            <a:pPr eaLnBrk="1" fontAlgn="auto" hangingPunct="1">
              <a:spcAft>
                <a:spcPts val="0"/>
              </a:spcAft>
              <a:defRPr/>
            </a:pPr>
            <a:r>
              <a:rPr lang="pl-PL" dirty="0" smtClean="0"/>
              <a:t>Ulubiony gatunek filmowy</a:t>
            </a:r>
          </a:p>
        </p:txBody>
      </p:sp>
      <p:graphicFrame>
        <p:nvGraphicFramePr>
          <p:cNvPr id="5" name="Wykres 4"/>
          <p:cNvGraphicFramePr>
            <a:graphicFrameLocks noGrp="1"/>
          </p:cNvGraphicFramePr>
          <p:nvPr/>
        </p:nvGraphicFramePr>
        <p:xfrm>
          <a:off x="-16818"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332656"/>
            <a:ext cx="8229600" cy="792088"/>
          </a:xfrm>
        </p:spPr>
        <p:txBody>
          <a:bodyPr/>
          <a:lstStyle/>
          <a:p>
            <a:pPr>
              <a:defRPr/>
            </a:pPr>
            <a:r>
              <a:rPr lang="pl-PL" sz="3600" dirty="0" smtClean="0"/>
              <a:t>Ulubiony kolor</a:t>
            </a:r>
            <a:endParaRPr lang="pl-PL" sz="3600" dirty="0"/>
          </a:p>
        </p:txBody>
      </p:sp>
      <p:graphicFrame>
        <p:nvGraphicFramePr>
          <p:cNvPr id="5" name="Wykres 4"/>
          <p:cNvGraphicFramePr>
            <a:graphicFrameLocks noGrp="1"/>
          </p:cNvGraphicFramePr>
          <p:nvPr/>
        </p:nvGraphicFramePr>
        <p:xfrm>
          <a:off x="-107766"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16632"/>
            <a:ext cx="8229600" cy="855092"/>
          </a:xfrm>
        </p:spPr>
        <p:txBody>
          <a:bodyPr/>
          <a:lstStyle/>
          <a:p>
            <a:pPr>
              <a:defRPr/>
            </a:pPr>
            <a:r>
              <a:rPr lang="pl-PL" sz="3600" dirty="0" smtClean="0"/>
              <a:t>Ulubiona pora dnia</a:t>
            </a:r>
            <a:endParaRPr lang="pl-PL" sz="3600" dirty="0"/>
          </a:p>
        </p:txBody>
      </p:sp>
      <p:graphicFrame>
        <p:nvGraphicFramePr>
          <p:cNvPr id="4" name="Wykres 3"/>
          <p:cNvGraphicFramePr>
            <a:graphicFrameLocks noGrp="1"/>
          </p:cNvGraphicFramePr>
          <p:nvPr/>
        </p:nvGraphicFramePr>
        <p:xfrm>
          <a:off x="-7785"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260648"/>
            <a:ext cx="8229600" cy="648072"/>
          </a:xfrm>
        </p:spPr>
        <p:txBody>
          <a:bodyPr/>
          <a:lstStyle/>
          <a:p>
            <a:pPr>
              <a:defRPr/>
            </a:pPr>
            <a:r>
              <a:rPr lang="pl-PL" sz="3200" dirty="0" smtClean="0"/>
              <a:t>Kilka słów o naszej pracy</a:t>
            </a:r>
            <a:endParaRPr lang="pl-PL" sz="3200" dirty="0"/>
          </a:p>
        </p:txBody>
      </p:sp>
      <p:sp>
        <p:nvSpPr>
          <p:cNvPr id="5" name="Symbol zastępczy zawartości 4"/>
          <p:cNvSpPr>
            <a:spLocks noGrp="1"/>
          </p:cNvSpPr>
          <p:nvPr>
            <p:ph idx="1"/>
          </p:nvPr>
        </p:nvSpPr>
        <p:spPr>
          <a:xfrm>
            <a:off x="466725" y="836613"/>
            <a:ext cx="8248650" cy="5449887"/>
          </a:xfrm>
        </p:spPr>
        <p:txBody>
          <a:bodyPr>
            <a:noAutofit/>
          </a:bodyPr>
          <a:lstStyle/>
          <a:p>
            <a:pPr marL="0" indent="0">
              <a:spcBef>
                <a:spcPts val="600"/>
              </a:spcBef>
              <a:buFont typeface="Arial" charset="0"/>
              <a:buNone/>
              <a:defRPr/>
            </a:pPr>
            <a:r>
              <a:rPr lang="pl-PL" sz="2000" b="1" i="1" dirty="0" smtClean="0">
                <a:solidFill>
                  <a:schemeClr val="tx2">
                    <a:lumMod val="75000"/>
                  </a:schemeClr>
                </a:solidFill>
              </a:rPr>
              <a:t>STATYSTYCZNY OBRAZ UCZNIA NASZEJ SZKOŁY </a:t>
            </a:r>
            <a:br>
              <a:rPr lang="pl-PL" sz="2000" b="1" i="1" dirty="0" smtClean="0">
                <a:solidFill>
                  <a:schemeClr val="tx2">
                    <a:lumMod val="75000"/>
                  </a:schemeClr>
                </a:solidFill>
              </a:rPr>
            </a:br>
            <a:r>
              <a:rPr lang="pl-PL" sz="2000" b="1" i="1" dirty="0" smtClean="0">
                <a:solidFill>
                  <a:schemeClr val="tx2">
                    <a:lumMod val="75000"/>
                  </a:schemeClr>
                </a:solidFill>
              </a:rPr>
              <a:t>– CZYLI W CZYM MOŻE BYĆ POMOCNA STATYSTYKA</a:t>
            </a:r>
          </a:p>
          <a:p>
            <a:pPr marL="0" indent="0">
              <a:spcBef>
                <a:spcPts val="600"/>
              </a:spcBef>
              <a:buFont typeface="Arial" charset="0"/>
              <a:buNone/>
              <a:defRPr/>
            </a:pPr>
            <a:r>
              <a:rPr lang="pl-PL" sz="2000" dirty="0" smtClean="0"/>
              <a:t>Oto temat naszego projektu i tej prezentacji. </a:t>
            </a:r>
          </a:p>
          <a:p>
            <a:pPr marL="0" indent="0">
              <a:spcBef>
                <a:spcPts val="600"/>
              </a:spcBef>
              <a:buFont typeface="Arial" charset="0"/>
              <a:buNone/>
              <a:defRPr/>
            </a:pPr>
            <a:r>
              <a:rPr lang="pl-PL" sz="2000" dirty="0" smtClean="0"/>
              <a:t>Został on przez nas wybrany, gdyż uznaliśmy, że praca nad nim da nam dużo satysfakcji i dowiedzieliśmy się, że będziemy się uczyli statystyki. Poza tym byliśmy bardzo ciekawi wyników naszej pracy. Wyłoniony na podstawie ankiet obraz nas samych, to my tylko widziani zupełnie innymi oczami. Oczami -nieco tajemniczej jeszcze wtedy dla nas -„pani” o imieniu </a:t>
            </a:r>
            <a:r>
              <a:rPr lang="pl-PL" sz="2000" i="1" dirty="0" smtClean="0"/>
              <a:t>Statystyka</a:t>
            </a:r>
            <a:r>
              <a:rPr lang="pl-PL" sz="2000" b="1" dirty="0" smtClean="0"/>
              <a:t>. </a:t>
            </a:r>
            <a:r>
              <a:rPr lang="pl-PL" sz="2000" dirty="0" smtClean="0"/>
              <a:t>Swoją pracę zaczęliśmy od dowiedzenia się czym jest statystyka i po co ona została stworzona. </a:t>
            </a:r>
          </a:p>
          <a:p>
            <a:pPr marL="0" indent="0">
              <a:spcBef>
                <a:spcPts val="600"/>
              </a:spcBef>
              <a:buFont typeface="Arial" charset="0"/>
              <a:buNone/>
              <a:defRPr/>
            </a:pPr>
            <a:r>
              <a:rPr lang="pl-PL" sz="2000" dirty="0" smtClean="0"/>
              <a:t>Znaleźliśmy odpowiedź na pytania:</a:t>
            </a:r>
          </a:p>
          <a:p>
            <a:pPr marL="0" indent="0">
              <a:spcBef>
                <a:spcPts val="600"/>
              </a:spcBef>
              <a:buFont typeface="Arial" charset="0"/>
              <a:buNone/>
              <a:defRPr/>
            </a:pPr>
            <a:r>
              <a:rPr lang="pl-PL" sz="2000" dirty="0" smtClean="0"/>
              <a:t>Jakie stosuje się narzędzia diagnostyczne? Co to jest zbiorowość i w jaki sposób dobiera się próby statystyczne? Jakie są parametry opisu danych statystycznych? Jakie są rodzaje analiz statystycznych? Które miary najlepiej będą pasowały do naszego tematu? </a:t>
            </a:r>
            <a:r>
              <a:rPr lang="pl-PL" sz="2000" dirty="0" err="1" smtClean="0"/>
              <a:t>Itp</a:t>
            </a:r>
            <a:r>
              <a:rPr lang="pl-PL" sz="2000" dirty="0" smtClean="0"/>
              <a:t>…</a:t>
            </a:r>
          </a:p>
          <a:p>
            <a:pPr marL="0" indent="0">
              <a:spcBef>
                <a:spcPts val="600"/>
              </a:spcBef>
              <a:buFont typeface="Wingdings" pitchFamily="2" charset="2"/>
              <a:buNone/>
              <a:defRPr/>
            </a:pPr>
            <a:r>
              <a:rPr lang="pl-PL" sz="2000" dirty="0" smtClean="0"/>
              <a:t>Jednym słowem - elementarz statystyki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332656"/>
            <a:ext cx="8229600" cy="783084"/>
          </a:xfrm>
        </p:spPr>
        <p:txBody>
          <a:bodyPr/>
          <a:lstStyle/>
          <a:p>
            <a:pPr>
              <a:defRPr/>
            </a:pPr>
            <a:r>
              <a:rPr lang="pl-PL" sz="3600" dirty="0" smtClean="0"/>
              <a:t>Ulubiony dzień tygodnia</a:t>
            </a:r>
            <a:endParaRPr lang="pl-PL" sz="3600" dirty="0"/>
          </a:p>
        </p:txBody>
      </p:sp>
      <p:graphicFrame>
        <p:nvGraphicFramePr>
          <p:cNvPr id="4" name="Wykres 3"/>
          <p:cNvGraphicFramePr>
            <a:graphicFrameLocks noGrp="1"/>
          </p:cNvGraphicFramePr>
          <p:nvPr/>
        </p:nvGraphicFramePr>
        <p:xfrm>
          <a:off x="0" y="980728"/>
          <a:ext cx="9281809" cy="5877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defRPr/>
            </a:pPr>
            <a:r>
              <a:rPr lang="pl-PL" dirty="0" smtClean="0"/>
              <a:t>O tym jak się uczymy</a:t>
            </a:r>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404664"/>
            <a:ext cx="8856984" cy="1143000"/>
          </a:xfrm>
        </p:spPr>
        <p:txBody>
          <a:bodyPr>
            <a:normAutofit fontScale="90000"/>
          </a:bodyPr>
          <a:lstStyle/>
          <a:p>
            <a:pPr>
              <a:defRPr/>
            </a:pPr>
            <a:r>
              <a:rPr lang="pl-PL" sz="3600" dirty="0" smtClean="0"/>
              <a:t>Czy uczysz się jeszcze czegoś oprócz przedmiotów obowiązujących w twojej klasie?</a:t>
            </a:r>
            <a:endParaRPr lang="pl-PL" sz="3600" dirty="0"/>
          </a:p>
        </p:txBody>
      </p:sp>
      <p:graphicFrame>
        <p:nvGraphicFramePr>
          <p:cNvPr id="5" name="Wykres 4"/>
          <p:cNvGraphicFramePr>
            <a:graphicFrameLocks noGrp="1"/>
          </p:cNvGraphicFramePr>
          <p:nvPr/>
        </p:nvGraphicFramePr>
        <p:xfrm>
          <a:off x="0"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404664"/>
            <a:ext cx="8229600" cy="927100"/>
          </a:xfrm>
        </p:spPr>
        <p:txBody>
          <a:bodyPr/>
          <a:lstStyle/>
          <a:p>
            <a:pPr>
              <a:defRPr/>
            </a:pPr>
            <a:r>
              <a:rPr lang="pl-PL" sz="3600" dirty="0" smtClean="0"/>
              <a:t>Czy masz własny pokój (kącik do nauki) </a:t>
            </a:r>
            <a:endParaRPr lang="pl-PL" sz="3600" dirty="0"/>
          </a:p>
        </p:txBody>
      </p:sp>
      <p:graphicFrame>
        <p:nvGraphicFramePr>
          <p:cNvPr id="4" name="Wykres 3"/>
          <p:cNvGraphicFramePr>
            <a:graphicFrameLocks noGrp="1"/>
          </p:cNvGraphicFramePr>
          <p:nvPr/>
        </p:nvGraphicFramePr>
        <p:xfrm>
          <a:off x="-114998"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539552" y="116632"/>
            <a:ext cx="8229600" cy="841866"/>
          </a:xfrm>
        </p:spPr>
        <p:txBody>
          <a:bodyPr>
            <a:normAutofit fontScale="90000"/>
          </a:bodyPr>
          <a:lstStyle/>
          <a:p>
            <a:pPr eaLnBrk="1" fontAlgn="auto" hangingPunct="1">
              <a:spcAft>
                <a:spcPts val="0"/>
              </a:spcAft>
              <a:defRPr/>
            </a:pPr>
            <a:r>
              <a:rPr lang="pl-PL" dirty="0" smtClean="0"/>
              <a:t>Czas poświęcony na naukę dziennie</a:t>
            </a:r>
          </a:p>
        </p:txBody>
      </p:sp>
      <p:graphicFrame>
        <p:nvGraphicFramePr>
          <p:cNvPr id="4" name="Wykres 3"/>
          <p:cNvGraphicFramePr>
            <a:graphicFrameLocks noGrp="1"/>
          </p:cNvGraphicFramePr>
          <p:nvPr/>
        </p:nvGraphicFramePr>
        <p:xfrm>
          <a:off x="0" y="807720"/>
          <a:ext cx="9281160" cy="6050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ct val="90000"/>
              </a:lnSpc>
              <a:buFont typeface="Wingdings" pitchFamily="2" charset="2"/>
              <a:buNone/>
              <a:tabLst>
                <a:tab pos="0" algn="l"/>
              </a:tabLst>
            </a:pPr>
            <a:r>
              <a:rPr lang="pl-PL" smtClean="0"/>
              <a:t>Zbadano uczniów Zespołu Szkół  Ekonomiczno – Administracyjnych w Kole pod względem czasu poświęconego na naukę dziennie.</a:t>
            </a:r>
          </a:p>
          <a:p>
            <a:pPr marL="0" indent="0">
              <a:lnSpc>
                <a:spcPct val="90000"/>
              </a:lnSpc>
              <a:buFont typeface="Wingdings" pitchFamily="2" charset="2"/>
              <a:buNone/>
              <a:tabLst>
                <a:tab pos="0" algn="l"/>
              </a:tabLst>
            </a:pPr>
            <a:r>
              <a:rPr lang="pl-PL" smtClean="0"/>
              <a:t> Uczniowie ci spędzali przy książkach średnio 1 godzinę 47minut.</a:t>
            </a:r>
          </a:p>
          <a:p>
            <a:pPr marL="0" indent="0">
              <a:lnSpc>
                <a:spcPct val="90000"/>
              </a:lnSpc>
              <a:buFont typeface="Wingdings" pitchFamily="2" charset="2"/>
              <a:buNone/>
              <a:tabLst>
                <a:tab pos="0" algn="l"/>
              </a:tabLst>
            </a:pPr>
            <a:r>
              <a:rPr lang="pl-PL" smtClean="0"/>
              <a:t> Najczęściej uczniowie spędzali przy nauce 1 godzinę 42 minuty. ¼ uczniów badanych uczy się nie więcej niż 46 minut dziennie. 75% ankietowanych uczy się nie więcej niż 2 godziny 44 minuty dziennie a połowa na naukę nie poświęca więcej niż 1h 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927100"/>
          </a:xfrm>
        </p:spPr>
        <p:txBody>
          <a:bodyPr/>
          <a:lstStyle/>
          <a:p>
            <a:pPr>
              <a:defRPr/>
            </a:pPr>
            <a:r>
              <a:rPr lang="pl-PL" sz="3600" dirty="0" smtClean="0"/>
              <a:t>Z czego najczęściej korzystasz ucząc się</a:t>
            </a:r>
            <a:endParaRPr lang="pl-PL" sz="3600" dirty="0"/>
          </a:p>
        </p:txBody>
      </p:sp>
      <p:graphicFrame>
        <p:nvGraphicFramePr>
          <p:cNvPr id="4" name="Wykres 3"/>
          <p:cNvGraphicFramePr>
            <a:graphicFrameLocks noGrp="1"/>
          </p:cNvGraphicFramePr>
          <p:nvPr/>
        </p:nvGraphicFramePr>
        <p:xfrm>
          <a:off x="-4346" y="82702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332656"/>
            <a:ext cx="8229600" cy="783084"/>
          </a:xfrm>
        </p:spPr>
        <p:txBody>
          <a:bodyPr/>
          <a:lstStyle/>
          <a:p>
            <a:pPr>
              <a:defRPr/>
            </a:pPr>
            <a:r>
              <a:rPr lang="pl-PL" sz="3600" dirty="0" smtClean="0"/>
              <a:t>Byłeś / byłaś kiedykolwiek na wagarach</a:t>
            </a:r>
            <a:endParaRPr lang="pl-PL" sz="3600" dirty="0"/>
          </a:p>
        </p:txBody>
      </p:sp>
      <p:graphicFrame>
        <p:nvGraphicFramePr>
          <p:cNvPr id="4" name="Wykres 3"/>
          <p:cNvGraphicFramePr>
            <a:graphicFrameLocks noGrp="1"/>
          </p:cNvGraphicFramePr>
          <p:nvPr/>
        </p:nvGraphicFramePr>
        <p:xfrm>
          <a:off x="0" y="772154"/>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476672"/>
            <a:ext cx="8229600" cy="927100"/>
          </a:xfrm>
        </p:spPr>
        <p:txBody>
          <a:bodyPr>
            <a:normAutofit fontScale="90000"/>
          </a:bodyPr>
          <a:lstStyle/>
          <a:p>
            <a:pPr>
              <a:defRPr/>
            </a:pPr>
            <a:r>
              <a:rPr lang="pl-PL" sz="3600" dirty="0" smtClean="0"/>
              <a:t>O której godzinie  zazwyczaj wracasz ze szkoły?</a:t>
            </a:r>
            <a:endParaRPr lang="pl-PL" sz="3600" dirty="0"/>
          </a:p>
        </p:txBody>
      </p:sp>
      <p:graphicFrame>
        <p:nvGraphicFramePr>
          <p:cNvPr id="4" name="Wykres 3"/>
          <p:cNvGraphicFramePr>
            <a:graphicFrameLocks noGrp="1"/>
          </p:cNvGraphicFramePr>
          <p:nvPr>
            <p:extLst>
              <p:ext uri="{D42A27DB-BD31-4B8C-83A1-F6EECF244321}">
                <p14:modId xmlns:p14="http://schemas.microsoft.com/office/powerpoint/2010/main" val="4019288368"/>
              </p:ext>
            </p:extLst>
          </p:nvPr>
        </p:nvGraphicFramePr>
        <p:xfrm>
          <a:off x="-14581"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body" idx="1"/>
          </p:nvPr>
        </p:nvSpPr>
        <p:spPr bwMode="auto">
          <a:xfrm>
            <a:off x="466725" y="620713"/>
            <a:ext cx="8248650"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dirty="0" smtClean="0"/>
              <a:t>Średnia godzina powrotu uczniów ze szkoły to 15</a:t>
            </a:r>
            <a:r>
              <a:rPr lang="pl-PL" u="sng" baseline="30000" dirty="0" smtClean="0"/>
              <a:t>48 </a:t>
            </a:r>
            <a:r>
              <a:rPr lang="pl-PL" dirty="0" smtClean="0"/>
              <a:t>.</a:t>
            </a:r>
          </a:p>
          <a:p>
            <a:pPr marL="0" indent="0">
              <a:buFont typeface="Wingdings" pitchFamily="2" charset="2"/>
              <a:buNone/>
            </a:pPr>
            <a:r>
              <a:rPr lang="pl-PL" dirty="0" smtClean="0"/>
              <a:t>Najczęstsza godzina powrotu uczniów ze szkoły to 15</a:t>
            </a:r>
            <a:r>
              <a:rPr lang="pl-PL" u="sng" baseline="30000" dirty="0" smtClean="0"/>
              <a:t>00</a:t>
            </a:r>
            <a:r>
              <a:rPr lang="pl-PL" dirty="0" smtClean="0"/>
              <a:t>.</a:t>
            </a:r>
          </a:p>
          <a:p>
            <a:pPr marL="0" indent="0">
              <a:buFont typeface="Wingdings" pitchFamily="2" charset="2"/>
              <a:buNone/>
            </a:pPr>
            <a:r>
              <a:rPr lang="pl-PL" dirty="0" smtClean="0"/>
              <a:t>25% z nas wracała ze szkoły wcześniej niż 15</a:t>
            </a:r>
            <a:r>
              <a:rPr lang="pl-PL" u="sng" baseline="30000" dirty="0" smtClean="0"/>
              <a:t>00</a:t>
            </a:r>
            <a:r>
              <a:rPr lang="pl-PL" dirty="0" smtClean="0"/>
              <a:t>. Połowa uczniów wracała ze szkoły wcześniej niż o15</a:t>
            </a:r>
            <a:r>
              <a:rPr lang="pl-PL" u="sng" baseline="30000" dirty="0" smtClean="0"/>
              <a:t>00</a:t>
            </a:r>
            <a:r>
              <a:rPr lang="pl-PL" dirty="0" smtClean="0"/>
              <a:t> , a 75% - wcześniej niż o 16</a:t>
            </a:r>
            <a:r>
              <a:rPr lang="pl-PL" u="sng" baseline="30000" dirty="0" smtClean="0"/>
              <a:t>00</a:t>
            </a:r>
            <a:r>
              <a:rPr lang="pl-PL"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88640"/>
            <a:ext cx="8229600" cy="625822"/>
          </a:xfrm>
        </p:spPr>
        <p:txBody>
          <a:bodyPr>
            <a:noAutofit/>
          </a:bodyPr>
          <a:lstStyle/>
          <a:p>
            <a:pPr>
              <a:defRPr/>
            </a:pPr>
            <a:r>
              <a:rPr lang="pl-PL" sz="3200" dirty="0" smtClean="0"/>
              <a:t>Kilka słów o naszej pracy</a:t>
            </a:r>
            <a:endParaRPr lang="pl-PL" sz="3200" dirty="0"/>
          </a:p>
        </p:txBody>
      </p:sp>
      <p:sp>
        <p:nvSpPr>
          <p:cNvPr id="3" name="Symbol zastępczy zawartości 2"/>
          <p:cNvSpPr>
            <a:spLocks noGrp="1"/>
          </p:cNvSpPr>
          <p:nvPr>
            <p:ph idx="1"/>
          </p:nvPr>
        </p:nvSpPr>
        <p:spPr>
          <a:xfrm>
            <a:off x="466725" y="1341438"/>
            <a:ext cx="8248650" cy="4945062"/>
          </a:xfrm>
        </p:spPr>
        <p:txBody>
          <a:bodyPr>
            <a:normAutofit fontScale="62500" lnSpcReduction="20000"/>
          </a:bodyPr>
          <a:lstStyle/>
          <a:p>
            <a:pPr marL="0" indent="0">
              <a:spcBef>
                <a:spcPts val="600"/>
              </a:spcBef>
              <a:buFont typeface="Arial" charset="0"/>
              <a:buNone/>
              <a:defRPr/>
            </a:pPr>
            <a:r>
              <a:rPr lang="pl-PL" dirty="0" smtClean="0"/>
              <a:t>Potem przystąpiliśmy do tworzenia listy najciekawszych zagadnień związanych z tematem, między innymi:  ulubione zajęcia, kolory, hobby, książki </a:t>
            </a:r>
            <a:r>
              <a:rPr lang="pl-PL" dirty="0" err="1" smtClean="0"/>
              <a:t>itp</a:t>
            </a:r>
            <a:r>
              <a:rPr lang="pl-PL" dirty="0" smtClean="0"/>
              <a:t>…</a:t>
            </a:r>
          </a:p>
          <a:p>
            <a:pPr marL="0" indent="0">
              <a:spcBef>
                <a:spcPts val="600"/>
              </a:spcBef>
              <a:buFont typeface="Arial" charset="0"/>
              <a:buNone/>
              <a:defRPr/>
            </a:pPr>
            <a:r>
              <a:rPr lang="pl-PL" dirty="0" smtClean="0"/>
              <a:t>Pomysłów było bez liku. Do tego stopnia, że w pewnym momencie nasze prace utknęły z nadmiaru propozycji – trzeba było z czegoś zrezygnować, a to okazało się trudne w wyniku podziału zdań w grupie.</a:t>
            </a:r>
          </a:p>
          <a:p>
            <a:pPr marL="0" indent="0">
              <a:buFont typeface="Wingdings" pitchFamily="2" charset="2"/>
              <a:buNone/>
              <a:defRPr/>
            </a:pPr>
            <a:r>
              <a:rPr lang="pl-PL" dirty="0" smtClean="0"/>
              <a:t>Na podstawie listy interesujących nas zagadnień ułożyliśmy pytania diagnostyczne. Na ich bazie została ułożona nasza ankieta skierowana do uczniów.</a:t>
            </a:r>
          </a:p>
          <a:p>
            <a:pPr marL="0" indent="0">
              <a:spcBef>
                <a:spcPts val="600"/>
              </a:spcBef>
              <a:buFont typeface="Arial" charset="0"/>
              <a:buNone/>
              <a:defRPr/>
            </a:pPr>
            <a:r>
              <a:rPr lang="pl-PL" dirty="0" smtClean="0"/>
              <a:t>Po zebraniu wszystkich danych przystąpiliśmy do ich klasyfikacji.</a:t>
            </a:r>
          </a:p>
          <a:p>
            <a:pPr marL="0" indent="0">
              <a:spcBef>
                <a:spcPts val="600"/>
              </a:spcBef>
              <a:buFont typeface="Arial" charset="0"/>
              <a:buNone/>
              <a:defRPr/>
            </a:pPr>
            <a:r>
              <a:rPr lang="pl-PL" dirty="0" smtClean="0"/>
              <a:t>Uff… Nie było łatwo.</a:t>
            </a:r>
          </a:p>
          <a:p>
            <a:pPr marL="0" indent="0">
              <a:spcBef>
                <a:spcPts val="600"/>
              </a:spcBef>
              <a:buFont typeface="Arial" charset="0"/>
              <a:buNone/>
              <a:defRPr/>
            </a:pPr>
            <a:r>
              <a:rPr lang="pl-PL" dirty="0" smtClean="0"/>
              <a:t>Dla ankiety zdecydowaliśmy się nie wybierać próby statystycznej, tylko zbadać wszystkich uczniów w szkole! A wszystko to tylko we DWÓCH!</a:t>
            </a:r>
          </a:p>
          <a:p>
            <a:pPr marL="0" indent="0">
              <a:spcBef>
                <a:spcPts val="600"/>
              </a:spcBef>
              <a:buFont typeface="Arial" charset="0"/>
              <a:buNone/>
              <a:defRPr/>
            </a:pPr>
            <a:r>
              <a:rPr lang="pl-PL" dirty="0" smtClean="0"/>
              <a:t>Jakże wielkie było nasze zdziwienie, gdy czytaliśmy odpowiedzi naszych kolegów na niektóre pytania.  Nasi koledzy i koleżanki silili się na dowcip, zamiast na sumienność.</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04664"/>
            <a:ext cx="8229600" cy="783084"/>
          </a:xfrm>
        </p:spPr>
        <p:txBody>
          <a:bodyPr>
            <a:normAutofit fontScale="90000"/>
          </a:bodyPr>
          <a:lstStyle/>
          <a:p>
            <a:pPr>
              <a:defRPr/>
            </a:pPr>
            <a:r>
              <a:rPr lang="pl-PL" sz="3600" dirty="0" smtClean="0"/>
              <a:t>O której godzinie zazwyczaj wychodzisz do szkoły?</a:t>
            </a:r>
            <a:endParaRPr lang="pl-PL" sz="3600" dirty="0"/>
          </a:p>
        </p:txBody>
      </p:sp>
      <p:graphicFrame>
        <p:nvGraphicFramePr>
          <p:cNvPr id="3" name="Wykres 2"/>
          <p:cNvGraphicFramePr>
            <a:graphicFrameLocks noGrp="1"/>
          </p:cNvGraphicFramePr>
          <p:nvPr/>
        </p:nvGraphicFramePr>
        <p:xfrm>
          <a:off x="179512" y="1052736"/>
          <a:ext cx="8964488" cy="56980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body" idx="1"/>
          </p:nvPr>
        </p:nvSpPr>
        <p:spPr bwMode="auto">
          <a:xfrm>
            <a:off x="466725" y="620713"/>
            <a:ext cx="7921699" cy="573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dirty="0" smtClean="0"/>
              <a:t>Średnia godzina wyjścia uczniów do szkoły to 7</a:t>
            </a:r>
            <a:r>
              <a:rPr lang="pl-PL" u="sng" baseline="30000" dirty="0" smtClean="0"/>
              <a:t>07</a:t>
            </a:r>
            <a:r>
              <a:rPr lang="pl-PL" dirty="0" smtClean="0"/>
              <a:t>.</a:t>
            </a:r>
          </a:p>
          <a:p>
            <a:pPr marL="0" indent="0">
              <a:buFont typeface="Wingdings" pitchFamily="2" charset="2"/>
              <a:buNone/>
            </a:pPr>
            <a:r>
              <a:rPr lang="pl-PL" dirty="0" smtClean="0"/>
              <a:t>Najczęstsza godzina wyjścia uczniów do szkoły to  6</a:t>
            </a:r>
            <a:r>
              <a:rPr lang="pl-PL" u="sng" baseline="30000" dirty="0" smtClean="0"/>
              <a:t>57</a:t>
            </a:r>
            <a:r>
              <a:rPr lang="pl-PL" dirty="0" smtClean="0"/>
              <a:t>.</a:t>
            </a:r>
          </a:p>
          <a:p>
            <a:pPr marL="0" indent="0">
              <a:buFont typeface="Wingdings" pitchFamily="2" charset="2"/>
              <a:buNone/>
            </a:pPr>
            <a:r>
              <a:rPr lang="pl-PL" dirty="0" smtClean="0"/>
              <a:t>25% badanych wychodziła do szkoły wcześniej niż o 6</a:t>
            </a:r>
            <a:r>
              <a:rPr lang="pl-PL" u="sng" baseline="30000" dirty="0" smtClean="0"/>
              <a:t>43</a:t>
            </a:r>
            <a:r>
              <a:rPr lang="pl-PL" dirty="0" smtClean="0"/>
              <a:t>. Połowa z nas wychodziła do szkoły nie później niż o 7</a:t>
            </a:r>
            <a:r>
              <a:rPr lang="pl-PL" u="sng" baseline="30000" dirty="0" smtClean="0"/>
              <a:t>09</a:t>
            </a:r>
            <a:r>
              <a:rPr lang="pl-PL" dirty="0" smtClean="0"/>
              <a:t> a 75% uczniów wychodziło do szkoły wcześniej niż o 7</a:t>
            </a:r>
            <a:r>
              <a:rPr lang="pl-PL" u="sng" baseline="30000" dirty="0" smtClean="0"/>
              <a:t>35</a:t>
            </a:r>
            <a:r>
              <a:rPr lang="pl-PL" dirty="0" smtClean="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080120"/>
          </a:xfrm>
        </p:spPr>
        <p:txBody>
          <a:bodyPr>
            <a:normAutofit fontScale="90000"/>
          </a:bodyPr>
          <a:lstStyle/>
          <a:p>
            <a:pPr>
              <a:defRPr/>
            </a:pPr>
            <a:r>
              <a:rPr lang="pl-PL" sz="3600" dirty="0" smtClean="0"/>
              <a:t>W jaki sposób najczęściej spędzasz czas wolny</a:t>
            </a:r>
            <a:endParaRPr lang="pl-PL" sz="3600" dirty="0"/>
          </a:p>
        </p:txBody>
      </p:sp>
      <p:graphicFrame>
        <p:nvGraphicFramePr>
          <p:cNvPr id="4" name="Wykres 3"/>
          <p:cNvGraphicFramePr>
            <a:graphicFrameLocks noGrp="1"/>
          </p:cNvGraphicFramePr>
          <p:nvPr/>
        </p:nvGraphicFramePr>
        <p:xfrm>
          <a:off x="-137809"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28638" y="2501900"/>
            <a:ext cx="8229600" cy="1647180"/>
          </a:xfrm>
        </p:spPr>
        <p:txBody>
          <a:bodyPr/>
          <a:lstStyle/>
          <a:p>
            <a:pPr>
              <a:defRPr/>
            </a:pPr>
            <a:r>
              <a:rPr lang="pl-PL" dirty="0" smtClean="0"/>
              <a:t>Kilka słów o tym </a:t>
            </a:r>
            <a:br>
              <a:rPr lang="pl-PL" dirty="0" smtClean="0"/>
            </a:br>
            <a:r>
              <a:rPr lang="pl-PL" dirty="0" smtClean="0"/>
              <a:t>co mamy przy sobie</a:t>
            </a:r>
            <a:endParaRPr lang="pl-PL"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04664"/>
            <a:ext cx="8229600" cy="720080"/>
          </a:xfrm>
        </p:spPr>
        <p:txBody>
          <a:bodyPr>
            <a:normAutofit fontScale="90000"/>
          </a:bodyPr>
          <a:lstStyle/>
          <a:p>
            <a:pPr>
              <a:defRPr/>
            </a:pPr>
            <a:r>
              <a:rPr lang="pl-PL" sz="3600" dirty="0" smtClean="0"/>
              <a:t>Ile długopisów masz w tej chwili przy sobie</a:t>
            </a:r>
            <a:endParaRPr lang="pl-PL" sz="3600" dirty="0"/>
          </a:p>
        </p:txBody>
      </p:sp>
      <p:graphicFrame>
        <p:nvGraphicFramePr>
          <p:cNvPr id="4" name="Wykres 3"/>
          <p:cNvGraphicFramePr>
            <a:graphicFrameLocks noGrp="1"/>
          </p:cNvGraphicFramePr>
          <p:nvPr/>
        </p:nvGraphicFramePr>
        <p:xfrm>
          <a:off x="-29054"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body" idx="1"/>
          </p:nvPr>
        </p:nvSpPr>
        <p:spPr bwMode="auto">
          <a:xfrm>
            <a:off x="468313" y="476250"/>
            <a:ext cx="8351837"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 typeface="Wingdings" pitchFamily="2" charset="2"/>
              <a:buNone/>
            </a:pPr>
            <a:r>
              <a:rPr lang="pl-PL" dirty="0" smtClean="0"/>
              <a:t>Średnia ilość długopisów, które uczniowie </a:t>
            </a:r>
            <a:r>
              <a:rPr lang="pl-PL" dirty="0" err="1" smtClean="0"/>
              <a:t>mięli</a:t>
            </a:r>
            <a:r>
              <a:rPr lang="pl-PL" dirty="0" smtClean="0"/>
              <a:t> przy sobie wynosiła 2,42 </a:t>
            </a:r>
            <a:r>
              <a:rPr lang="pl-PL" dirty="0" err="1" smtClean="0"/>
              <a:t>długopisa</a:t>
            </a:r>
            <a:r>
              <a:rPr lang="pl-PL" dirty="0" smtClean="0"/>
              <a:t>.</a:t>
            </a:r>
          </a:p>
          <a:p>
            <a:pPr marL="0" indent="0">
              <a:buFont typeface="Wingdings" pitchFamily="2" charset="2"/>
              <a:buNone/>
            </a:pPr>
            <a:r>
              <a:rPr lang="pl-PL" dirty="0" smtClean="0"/>
              <a:t>Najczęściej uczniowie mieli przy sobie 1 długopis.</a:t>
            </a:r>
          </a:p>
          <a:p>
            <a:pPr marL="0" indent="0">
              <a:buFont typeface="Wingdings" pitchFamily="2" charset="2"/>
              <a:buNone/>
            </a:pPr>
            <a:r>
              <a:rPr lang="pl-PL" dirty="0" smtClean="0"/>
              <a:t>25% osób miała przy sobie mniej niż 1 długopis. Połowa osób miała przy sobie mniej niż 2 długopisy. 75% osób miało przy sobie mniej niż 4 długopisy.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855092"/>
          </a:xfrm>
        </p:spPr>
        <p:txBody>
          <a:bodyPr/>
          <a:lstStyle/>
          <a:p>
            <a:pPr>
              <a:defRPr/>
            </a:pPr>
            <a:r>
              <a:rPr lang="pl-PL" sz="3600" dirty="0" smtClean="0"/>
              <a:t>Ile książek masz w tej chwili przy sobie</a:t>
            </a:r>
            <a:endParaRPr lang="pl-PL" sz="3600" dirty="0"/>
          </a:p>
        </p:txBody>
      </p:sp>
      <p:graphicFrame>
        <p:nvGraphicFramePr>
          <p:cNvPr id="4" name="Wykres 3"/>
          <p:cNvGraphicFramePr>
            <a:graphicFrameLocks noGrp="1"/>
          </p:cNvGraphicFramePr>
          <p:nvPr>
            <p:extLst>
              <p:ext uri="{D42A27DB-BD31-4B8C-83A1-F6EECF244321}">
                <p14:modId xmlns:p14="http://schemas.microsoft.com/office/powerpoint/2010/main" val="4214530729"/>
              </p:ext>
            </p:extLst>
          </p:nvPr>
        </p:nvGraphicFramePr>
        <p:xfrm>
          <a:off x="0" y="802532"/>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p:cNvSpPr>
          <p:nvPr>
            <p:ph type="body" idx="1"/>
          </p:nvPr>
        </p:nvSpPr>
        <p:spPr bwMode="auto">
          <a:xfrm>
            <a:off x="468313" y="476250"/>
            <a:ext cx="8248650" cy="450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ct val="90000"/>
              </a:lnSpc>
              <a:buFont typeface="Wingdings" pitchFamily="2" charset="2"/>
              <a:buNone/>
            </a:pPr>
            <a:r>
              <a:rPr lang="pl-PL" dirty="0" smtClean="0"/>
              <a:t>Średnia ilość książek, które uczniowie </a:t>
            </a:r>
            <a:r>
              <a:rPr lang="pl-PL" dirty="0" err="1" smtClean="0"/>
              <a:t>mięli</a:t>
            </a:r>
            <a:r>
              <a:rPr lang="pl-PL" dirty="0" smtClean="0"/>
              <a:t> przy sobie wynosiła 2,21 książek.</a:t>
            </a:r>
          </a:p>
          <a:p>
            <a:pPr marL="0" indent="0">
              <a:lnSpc>
                <a:spcPct val="90000"/>
              </a:lnSpc>
              <a:buFont typeface="Wingdings" pitchFamily="2" charset="2"/>
              <a:buNone/>
            </a:pPr>
            <a:r>
              <a:rPr lang="pl-PL" dirty="0" smtClean="0"/>
              <a:t>Najczęstsza liczba książek, które uczniowie mieli przy sobie wynosiła 0.</a:t>
            </a:r>
          </a:p>
          <a:p>
            <a:pPr marL="0" indent="0">
              <a:lnSpc>
                <a:spcPct val="90000"/>
              </a:lnSpc>
              <a:buFont typeface="Wingdings" pitchFamily="2" charset="2"/>
              <a:buNone/>
            </a:pPr>
            <a:r>
              <a:rPr lang="pl-PL" dirty="0" smtClean="0"/>
              <a:t>25% osób miała przy sobie mniej niż 1 książkę. Połowa miała przy sobie mniej niż 2 książki. 75% osób miało przy sobie mniej niż 4 książki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04664"/>
            <a:ext cx="8229600" cy="864096"/>
          </a:xfrm>
        </p:spPr>
        <p:txBody>
          <a:bodyPr/>
          <a:lstStyle/>
          <a:p>
            <a:pPr>
              <a:defRPr/>
            </a:pPr>
            <a:r>
              <a:rPr lang="pl-PL" sz="3600" dirty="0" smtClean="0"/>
              <a:t>Czy masz przy sobie kalkulator</a:t>
            </a:r>
            <a:endParaRPr lang="pl-PL" sz="3600" dirty="0"/>
          </a:p>
        </p:txBody>
      </p:sp>
      <p:graphicFrame>
        <p:nvGraphicFramePr>
          <p:cNvPr id="4" name="Wykres 3"/>
          <p:cNvGraphicFramePr>
            <a:graphicFrameLocks noGrp="1"/>
          </p:cNvGraphicFramePr>
          <p:nvPr/>
        </p:nvGraphicFramePr>
        <p:xfrm>
          <a:off x="0" y="775937"/>
          <a:ext cx="9281809" cy="60554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638" y="476672"/>
            <a:ext cx="8229600" cy="5976664"/>
          </a:xfrm>
        </p:spPr>
        <p:txBody>
          <a:bodyPr>
            <a:normAutofit/>
          </a:bodyPr>
          <a:lstStyle/>
          <a:p>
            <a:r>
              <a:rPr lang="pl-PL" sz="3200" dirty="0">
                <a:solidFill>
                  <a:srgbClr val="0C4063"/>
                </a:solidFill>
                <a:latin typeface="+mn-lt"/>
                <a:ea typeface="+mn-ea"/>
                <a:cs typeface="+mn-cs"/>
              </a:rPr>
              <a:t>Średnio co trzeci z </a:t>
            </a:r>
            <a:r>
              <a:rPr lang="pl-PL" sz="3200" dirty="0" smtClean="0">
                <a:solidFill>
                  <a:srgbClr val="0C4063"/>
                </a:solidFill>
                <a:latin typeface="+mn-lt"/>
                <a:ea typeface="+mn-ea"/>
                <a:cs typeface="+mn-cs"/>
              </a:rPr>
              <a:t>uczniów </a:t>
            </a:r>
            <a:r>
              <a:rPr lang="pl-PL" sz="3200" u="sng" dirty="0">
                <a:solidFill>
                  <a:srgbClr val="0C4063"/>
                </a:solidFill>
                <a:latin typeface="+mn-lt"/>
                <a:ea typeface="+mn-ea"/>
                <a:cs typeface="+mn-cs"/>
              </a:rPr>
              <a:t>nie ma </a:t>
            </a:r>
            <a:r>
              <a:rPr lang="pl-PL" sz="3200" dirty="0">
                <a:solidFill>
                  <a:srgbClr val="0C4063"/>
                </a:solidFill>
                <a:latin typeface="+mn-lt"/>
                <a:ea typeface="+mn-ea"/>
                <a:cs typeface="+mn-cs"/>
              </a:rPr>
              <a:t>przy sobie kalkulatora.</a:t>
            </a:r>
            <a:br>
              <a:rPr lang="pl-PL" sz="3200" dirty="0">
                <a:solidFill>
                  <a:srgbClr val="0C4063"/>
                </a:solidFill>
                <a:latin typeface="+mn-lt"/>
                <a:ea typeface="+mn-ea"/>
                <a:cs typeface="+mn-cs"/>
              </a:rPr>
            </a:br>
            <a:r>
              <a:rPr lang="pl-PL" sz="3200" dirty="0">
                <a:solidFill>
                  <a:srgbClr val="0C4063"/>
                </a:solidFill>
                <a:latin typeface="+mn-lt"/>
                <a:ea typeface="+mn-ea"/>
                <a:cs typeface="+mn-cs"/>
              </a:rPr>
              <a:t>Chyba, że zapomniał o tym, który jest w telefonie komórkowym.</a:t>
            </a:r>
            <a:r>
              <a:rPr lang="pl-PL" dirty="0" smtClean="0"/>
              <a:t/>
            </a:r>
            <a:br>
              <a:rPr lang="pl-PL" dirty="0" smtClean="0"/>
            </a:br>
            <a:r>
              <a:rPr lang="pl-PL" dirty="0" smtClean="0"/>
              <a:t/>
            </a:r>
            <a:br>
              <a:rPr lang="pl-PL" dirty="0" smtClean="0"/>
            </a:br>
            <a:endParaRPr lang="pl-PL" dirty="0"/>
          </a:p>
        </p:txBody>
      </p:sp>
    </p:spTree>
    <p:extLst>
      <p:ext uri="{BB962C8B-B14F-4D97-AF65-F5344CB8AC3E}">
        <p14:creationId xmlns:p14="http://schemas.microsoft.com/office/powerpoint/2010/main" val="250125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28638" y="1700808"/>
            <a:ext cx="8229600" cy="3312368"/>
          </a:xfrm>
        </p:spPr>
        <p:txBody>
          <a:bodyPr>
            <a:noAutofit/>
          </a:bodyPr>
          <a:lstStyle/>
          <a:p>
            <a:pPr>
              <a:defRPr/>
            </a:pPr>
            <a:r>
              <a:rPr lang="pl-PL" sz="6000" dirty="0" smtClean="0"/>
              <a:t>a oto wyniki </a:t>
            </a:r>
            <a:br>
              <a:rPr lang="pl-PL" sz="6000" dirty="0" smtClean="0"/>
            </a:br>
            <a:r>
              <a:rPr lang="pl-PL" sz="6000" dirty="0" smtClean="0"/>
              <a:t>naszej pracy</a:t>
            </a:r>
            <a:br>
              <a:rPr lang="pl-PL" sz="6000" dirty="0" smtClean="0"/>
            </a:br>
            <a:r>
              <a:rPr lang="pl-PL" sz="6000" dirty="0" smtClean="0">
                <a:sym typeface="Wingdings" pitchFamily="2" charset="2"/>
              </a:rPr>
              <a:t></a:t>
            </a:r>
            <a:endParaRPr lang="pl-PL" sz="6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a:defRPr/>
            </a:pPr>
            <a:r>
              <a:rPr lang="pl-PL" dirty="0" smtClean="0"/>
              <a:t>I na tym kończy się nasza ankieta</a:t>
            </a:r>
            <a:endParaRPr lang="pl-PL"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0"/>
            <a:ext cx="8229600" cy="836712"/>
          </a:xfrm>
        </p:spPr>
        <p:txBody>
          <a:bodyPr/>
          <a:lstStyle/>
          <a:p>
            <a:pPr>
              <a:defRPr/>
            </a:pPr>
            <a:r>
              <a:rPr lang="pl-PL" dirty="0" smtClean="0"/>
              <a:t>Podsumowanie ….</a:t>
            </a:r>
            <a:endParaRPr lang="pl-PL" dirty="0"/>
          </a:p>
        </p:txBody>
      </p:sp>
      <p:sp>
        <p:nvSpPr>
          <p:cNvPr id="63490" name="Symbol zastępczy zawartości 3"/>
          <p:cNvSpPr>
            <a:spLocks noGrp="1"/>
          </p:cNvSpPr>
          <p:nvPr>
            <p:ph idx="1"/>
          </p:nvPr>
        </p:nvSpPr>
        <p:spPr bwMode="auto">
          <a:xfrm>
            <a:off x="250825" y="836613"/>
            <a:ext cx="8642350" cy="5449887"/>
          </a:xfrm>
        </p:spPr>
        <p:txBody>
          <a:bodyPr wrap="square" lIns="91440" tIns="45720" rIns="91440" bIns="45720" numCol="1" anchor="t" anchorCtr="0" compatLnSpc="1">
            <a:prstTxWarp prst="textNoShape">
              <a:avLst/>
            </a:prstTxWarp>
          </a:bodyPr>
          <a:lstStyle/>
          <a:p>
            <a:pPr marL="0" indent="0" eaLnBrk="1" hangingPunct="1">
              <a:spcBef>
                <a:spcPts val="1200"/>
              </a:spcBef>
              <a:buFont typeface="Wingdings" pitchFamily="2" charset="2"/>
              <a:buNone/>
            </a:pPr>
            <a:r>
              <a:rPr lang="pl-PL" sz="2600" smtClean="0"/>
              <a:t>Praca nad projektem nie była tak jak się na początku wydawało: lekka, szybka i przyjemna. Prowadząc badania statystyczne odczuliśmy na własnej skórze jak niełatwa to rzecz. Ułożenie rozsądnej ankiety, przeprowadzenie jej no i cała praca związana z opracowywaniem zebranych danych to czynności, które zabierają dużo czasu gdy się chce je solidnie wykonać, zwłaszcza, że nasza grupa projektowa uszczupliła się do dwóch osób. Nauczyliśmy się, że ankieta nie jest doskonałym narzędziem diagnostycznym. </a:t>
            </a:r>
          </a:p>
          <a:p>
            <a:pPr marL="0" indent="0" eaLnBrk="1" hangingPunct="1">
              <a:spcBef>
                <a:spcPts val="1200"/>
              </a:spcBef>
              <a:buFont typeface="Wingdings" pitchFamily="2" charset="2"/>
              <a:buNone/>
            </a:pPr>
            <a:r>
              <a:rPr lang="pl-PL" sz="2600" smtClean="0"/>
              <a:t>Cała ta praca była na pewno bardzo pouczająca. Oprócz zetknięcia się z zagadnieniami statystycznymi, mogliśmy przećwiczyć i podszkolić się w korzystaniu z pakietu MS Office. Mamy poczucie wykonania solidnego kawału roboty.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16632"/>
            <a:ext cx="8229600" cy="792088"/>
          </a:xfrm>
        </p:spPr>
        <p:txBody>
          <a:bodyPr/>
          <a:lstStyle/>
          <a:p>
            <a:pPr>
              <a:defRPr/>
            </a:pPr>
            <a:r>
              <a:rPr lang="pl-PL" dirty="0" smtClean="0"/>
              <a:t>Podziękowania </a:t>
            </a:r>
            <a:endParaRPr lang="pl-PL" dirty="0"/>
          </a:p>
        </p:txBody>
      </p:sp>
      <p:sp>
        <p:nvSpPr>
          <p:cNvPr id="64514" name="Symbol zastępczy zawartości 2"/>
          <p:cNvSpPr>
            <a:spLocks noGrp="1"/>
          </p:cNvSpPr>
          <p:nvPr>
            <p:ph idx="1"/>
          </p:nvPr>
        </p:nvSpPr>
        <p:spPr bwMode="auto">
          <a:xfrm>
            <a:off x="466725" y="908050"/>
            <a:ext cx="8248650" cy="5378450"/>
          </a:xfrm>
        </p:spPr>
        <p:txBody>
          <a:bodyPr wrap="square" lIns="91440" tIns="45720" rIns="91440" bIns="45720" numCol="1" anchor="t" anchorCtr="0" compatLnSpc="1">
            <a:prstTxWarp prst="textNoShape">
              <a:avLst/>
            </a:prstTxWarp>
          </a:bodyPr>
          <a:lstStyle/>
          <a:p>
            <a:pPr marL="0" indent="0" eaLnBrk="1" hangingPunct="1">
              <a:spcBef>
                <a:spcPts val="1200"/>
              </a:spcBef>
              <a:buFont typeface="Wingdings" pitchFamily="2" charset="2"/>
              <a:buNone/>
            </a:pPr>
            <a:r>
              <a:rPr lang="pl-PL" sz="2600" smtClean="0">
                <a:latin typeface="Arial" pitchFamily="34" charset="0"/>
              </a:rPr>
              <a:t>Dziękujemy wszystkim naszym koleżankom i kolegom ze szkoły, którzy rzetelnie wypełnili naszą długą ankietę (30 pytań, a w wielu z nich było kilka wariantów odpowiedzi).</a:t>
            </a:r>
          </a:p>
          <a:p>
            <a:pPr marL="0" indent="0" eaLnBrk="1" hangingPunct="1">
              <a:spcBef>
                <a:spcPts val="1200"/>
              </a:spcBef>
              <a:buFont typeface="Wingdings" pitchFamily="2" charset="2"/>
              <a:buNone/>
            </a:pPr>
            <a:r>
              <a:rPr lang="pl-PL" sz="2600" smtClean="0">
                <a:latin typeface="Arial" pitchFamily="34" charset="0"/>
              </a:rPr>
              <a:t>Dziękujemy naszym nauczycielom, którzy poświęcili czas na swoich lekcjach, aby te ankiety przeprowadzić.</a:t>
            </a:r>
          </a:p>
          <a:p>
            <a:pPr marL="0" indent="0" eaLnBrk="1" hangingPunct="1">
              <a:spcBef>
                <a:spcPts val="1200"/>
              </a:spcBef>
              <a:buFont typeface="Wingdings" pitchFamily="2" charset="2"/>
              <a:buNone/>
            </a:pPr>
            <a:r>
              <a:rPr lang="pl-PL" sz="2600" smtClean="0">
                <a:latin typeface="Arial" pitchFamily="34" charset="0"/>
              </a:rPr>
              <a:t>Dziękujemy pani Kasi za wsparcie w realizacji naszego projektu, cierpliwość, wyrozumiałość i odpowiedzi na nasze ciągle pojawiające się pytania</a:t>
            </a:r>
            <a:r>
              <a:rPr lang="pl-PL" sz="2600" b="1" smtClean="0">
                <a:latin typeface="Arial" pitchFamily="34" charset="0"/>
              </a:rPr>
              <a:t>.</a:t>
            </a:r>
          </a:p>
          <a:p>
            <a:pPr marL="0" indent="0">
              <a:buFont typeface="Wingdings" pitchFamily="2" charset="2"/>
              <a:buNone/>
            </a:pPr>
            <a:endParaRPr lang="pl-PL"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t>Metryka </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9552" y="116632"/>
            <a:ext cx="8229600" cy="864096"/>
          </a:xfrm>
        </p:spPr>
        <p:txBody>
          <a:bodyPr>
            <a:normAutofit fontScale="90000"/>
          </a:bodyPr>
          <a:lstStyle/>
          <a:p>
            <a:pPr>
              <a:defRPr/>
            </a:pPr>
            <a:r>
              <a:rPr lang="pl-PL" dirty="0" smtClean="0"/>
              <a:t>Porównanie liczby ankietowanych z liczbą uczniów w klasach</a:t>
            </a:r>
            <a:endParaRPr lang="pl-PL" dirty="0"/>
          </a:p>
        </p:txBody>
      </p:sp>
      <p:graphicFrame>
        <p:nvGraphicFramePr>
          <p:cNvPr id="5" name="Wykres 4"/>
          <p:cNvGraphicFramePr>
            <a:graphicFrameLocks noGrp="1"/>
          </p:cNvGraphicFramePr>
          <p:nvPr/>
        </p:nvGraphicFramePr>
        <p:xfrm>
          <a:off x="251520" y="1340768"/>
          <a:ext cx="8745360" cy="53360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841846"/>
          </a:xfrm>
        </p:spPr>
        <p:txBody>
          <a:bodyPr/>
          <a:lstStyle/>
          <a:p>
            <a:pPr>
              <a:defRPr/>
            </a:pPr>
            <a:r>
              <a:rPr lang="pl-PL" dirty="0" smtClean="0"/>
              <a:t>Struktura płci ankietowanych</a:t>
            </a:r>
            <a:endParaRPr lang="pl-PL" dirty="0"/>
          </a:p>
        </p:txBody>
      </p:sp>
      <p:graphicFrame>
        <p:nvGraphicFramePr>
          <p:cNvPr id="4" name="Wykres 3"/>
          <p:cNvGraphicFramePr>
            <a:graphicFrameLocks noGrp="1"/>
          </p:cNvGraphicFramePr>
          <p:nvPr/>
        </p:nvGraphicFramePr>
        <p:xfrm>
          <a:off x="539552" y="1556792"/>
          <a:ext cx="8241304" cy="51200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Override>
</file>

<file path=ppt/theme/themeOverride5.xml><?xml version="1.0" encoding="utf-8"?>
<a:themeOverride xmlns:a="http://schemas.openxmlformats.org/drawingml/2006/main">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Override>
</file>

<file path=ppt/theme/themeOverride6.xml><?xml version="1.0" encoding="utf-8"?>
<a:themeOverride xmlns:a="http://schemas.openxmlformats.org/drawingml/2006/main">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Motyw Brooklet</Template>
  <TotalTime>231</TotalTime>
  <Words>1243</Words>
  <Application>Microsoft Office PowerPoint</Application>
  <PresentationFormat>Pokaz na ekranie (4:3)</PresentationFormat>
  <Paragraphs>139</Paragraphs>
  <Slides>62</Slides>
  <Notes>61</Notes>
  <HiddenSlides>0</HiddenSlides>
  <MMClips>0</MMClips>
  <ScaleCrop>false</ScaleCrop>
  <HeadingPairs>
    <vt:vector size="4" baseType="variant">
      <vt:variant>
        <vt:lpstr>Motyw</vt:lpstr>
      </vt:variant>
      <vt:variant>
        <vt:i4>1</vt:i4>
      </vt:variant>
      <vt:variant>
        <vt:lpstr>Tytuły slajdów</vt:lpstr>
      </vt:variant>
      <vt:variant>
        <vt:i4>62</vt:i4>
      </vt:variant>
    </vt:vector>
  </HeadingPairs>
  <TitlesOfParts>
    <vt:vector size="63" baseType="lpstr">
      <vt:lpstr>Brooklet</vt:lpstr>
      <vt:lpstr>STATYSTYCZNY OBRAZ UCZNIA NASZEJ SZKOŁY  – CZYLI W CZYM MOŻE BYĆ POMOCNA STATYSTYKA</vt:lpstr>
      <vt:lpstr> opiekun grupy projektowej katarzyna krzymińska</vt:lpstr>
      <vt:lpstr>Nasza szkoła</vt:lpstr>
      <vt:lpstr>Kilka słów o naszej pracy</vt:lpstr>
      <vt:lpstr>Kilka słów o naszej pracy</vt:lpstr>
      <vt:lpstr>a oto wyniki  naszej pracy </vt:lpstr>
      <vt:lpstr>Metryka </vt:lpstr>
      <vt:lpstr>Porównanie liczby ankietowanych z liczbą uczniów w klasach</vt:lpstr>
      <vt:lpstr>Struktura płci ankietowanych</vt:lpstr>
      <vt:lpstr>Ankietowani uczniowie  wg płci i klasy</vt:lpstr>
      <vt:lpstr>Ankietowani wg typu szkoły</vt:lpstr>
      <vt:lpstr>Trochę o tym jak wyglądamy</vt:lpstr>
      <vt:lpstr>Kolor oczu</vt:lpstr>
      <vt:lpstr>Kolor włosów</vt:lpstr>
      <vt:lpstr>Wzrost w centymetrach</vt:lpstr>
      <vt:lpstr>Prezentacja programu PowerPoint</vt:lpstr>
      <vt:lpstr>Waga w kilogramach</vt:lpstr>
      <vt:lpstr>Prezentacja programu PowerPoint</vt:lpstr>
      <vt:lpstr>Numer buta</vt:lpstr>
      <vt:lpstr>Prezentacja programu PowerPoint</vt:lpstr>
      <vt:lpstr>Trochę o tym co lubimy lub nie lubimy w szkole</vt:lpstr>
      <vt:lpstr>Ulubiona sala lekcyjna</vt:lpstr>
      <vt:lpstr>Przedmiot z którego nie lubisz się uczyć</vt:lpstr>
      <vt:lpstr>Przedmiot z którego lubisz się uczyć</vt:lpstr>
      <vt:lpstr>Czy jesteś zadowolony z wyboru szkoły</vt:lpstr>
      <vt:lpstr>Trochę o nas samych, rodzinie, miejscu zamieszkania</vt:lpstr>
      <vt:lpstr>Odległość do domu w km</vt:lpstr>
      <vt:lpstr>Prezentacja programu PowerPoint</vt:lpstr>
      <vt:lpstr>Środek transportu do szkoły</vt:lpstr>
      <vt:lpstr>Ilość rodzeństwa</vt:lpstr>
      <vt:lpstr>Prezentacja programu PowerPoint</vt:lpstr>
      <vt:lpstr>To co my lubimy</vt:lpstr>
      <vt:lpstr>Czas spędzony przed komputerem lub TV</vt:lpstr>
      <vt:lpstr>Prezentacja programu PowerPoint</vt:lpstr>
      <vt:lpstr>Zainteresowania</vt:lpstr>
      <vt:lpstr>Ulubione gatunki muzyki</vt:lpstr>
      <vt:lpstr>Ulubiony gatunek filmowy</vt:lpstr>
      <vt:lpstr>Ulubiony kolor</vt:lpstr>
      <vt:lpstr>Ulubiona pora dnia</vt:lpstr>
      <vt:lpstr>Ulubiony dzień tygodnia</vt:lpstr>
      <vt:lpstr>O tym jak się uczymy</vt:lpstr>
      <vt:lpstr>Czy uczysz się jeszcze czegoś oprócz przedmiotów obowiązujących w twojej klasie?</vt:lpstr>
      <vt:lpstr>Czy masz własny pokój (kącik do nauki) </vt:lpstr>
      <vt:lpstr>Czas poświęcony na naukę dziennie</vt:lpstr>
      <vt:lpstr>Prezentacja programu PowerPoint</vt:lpstr>
      <vt:lpstr>Z czego najczęściej korzystasz ucząc się</vt:lpstr>
      <vt:lpstr>Byłeś / byłaś kiedykolwiek na wagarach</vt:lpstr>
      <vt:lpstr>O której godzinie  zazwyczaj wracasz ze szkoły?</vt:lpstr>
      <vt:lpstr>Prezentacja programu PowerPoint</vt:lpstr>
      <vt:lpstr>O której godzinie zazwyczaj wychodzisz do szkoły?</vt:lpstr>
      <vt:lpstr>Prezentacja programu PowerPoint</vt:lpstr>
      <vt:lpstr>W jaki sposób najczęściej spędzasz czas wolny</vt:lpstr>
      <vt:lpstr>Kilka słów o tym  co mamy przy sobie</vt:lpstr>
      <vt:lpstr>Ile długopisów masz w tej chwili przy sobie</vt:lpstr>
      <vt:lpstr>Prezentacja programu PowerPoint</vt:lpstr>
      <vt:lpstr>Ile książek masz w tej chwili przy sobie</vt:lpstr>
      <vt:lpstr>Prezentacja programu PowerPoint</vt:lpstr>
      <vt:lpstr>Czy masz przy sobie kalkulator</vt:lpstr>
      <vt:lpstr>Średnio co trzeci z uczniów nie ma przy sobie kalkulatora. Chyba, że zapomniał o tym, który jest w telefonie komórkowym.  </vt:lpstr>
      <vt:lpstr>I na tym kończy się nasza ankieta</vt:lpstr>
      <vt:lpstr>Podsumowanie ….</vt:lpstr>
      <vt:lpstr>Podziękowania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Kolor oczu</dc:title>
  <dc:creator>Xardas-Pc</dc:creator>
  <cp:lastModifiedBy>kasia</cp:lastModifiedBy>
  <cp:revision>31</cp:revision>
  <dcterms:created xsi:type="dcterms:W3CDTF">2013-04-14T18:27:38Z</dcterms:created>
  <dcterms:modified xsi:type="dcterms:W3CDTF">2022-07-12T19:31:41Z</dcterms:modified>
</cp:coreProperties>
</file>